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7" r:id="rId3"/>
    <p:sldId id="304" r:id="rId4"/>
    <p:sldId id="305" r:id="rId5"/>
    <p:sldId id="306" r:id="rId6"/>
    <p:sldId id="258" r:id="rId7"/>
    <p:sldId id="307" r:id="rId8"/>
    <p:sldId id="309" r:id="rId9"/>
    <p:sldId id="259" r:id="rId10"/>
    <p:sldId id="310" r:id="rId11"/>
    <p:sldId id="311" r:id="rId12"/>
    <p:sldId id="312" r:id="rId13"/>
    <p:sldId id="265" r:id="rId14"/>
    <p:sldId id="313" r:id="rId15"/>
    <p:sldId id="261" r:id="rId16"/>
    <p:sldId id="314" r:id="rId17"/>
    <p:sldId id="316" r:id="rId18"/>
    <p:sldId id="315" r:id="rId19"/>
    <p:sldId id="260" r:id="rId20"/>
    <p:sldId id="317" r:id="rId21"/>
    <p:sldId id="318" r:id="rId22"/>
    <p:sldId id="262" r:id="rId23"/>
  </p:sldIdLst>
  <p:sldSz cx="9144000" cy="5143500" type="screen16x9"/>
  <p:notesSz cx="6858000" cy="9144000"/>
  <p:embeddedFontLst>
    <p:embeddedFont>
      <p:font typeface="Rubik Medium" panose="020B0604020202020204" charset="-79"/>
      <p:regular r:id="rId25"/>
      <p:bold r:id="rId26"/>
      <p:italic r:id="rId27"/>
      <p:boldItalic r:id="rId28"/>
    </p:embeddedFon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bel" panose="020B0604020202020204" charset="0"/>
      <p:regular r:id="rId37"/>
    </p:embeddedFont>
    <p:embeddedFont>
      <p:font typeface="Lato Light" panose="020B0604020202020204" charset="0"/>
      <p:regular r:id="rId38"/>
      <p:bold r:id="rId39"/>
      <p:italic r:id="rId40"/>
      <p:boldItalic r:id="rId41"/>
    </p:embeddedFont>
    <p:embeddedFont>
      <p:font typeface="Montserrat" panose="020B0604020202020204" charset="-52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4E2BE51-4944-41E5-8D1A-1BCA831AE304}">
          <p14:sldIdLst>
            <p14:sldId id="256"/>
            <p14:sldId id="257"/>
            <p14:sldId id="304"/>
            <p14:sldId id="305"/>
            <p14:sldId id="306"/>
            <p14:sldId id="258"/>
            <p14:sldId id="307"/>
            <p14:sldId id="309"/>
            <p14:sldId id="259"/>
            <p14:sldId id="310"/>
            <p14:sldId id="311"/>
            <p14:sldId id="312"/>
            <p14:sldId id="265"/>
            <p14:sldId id="313"/>
            <p14:sldId id="261"/>
            <p14:sldId id="314"/>
            <p14:sldId id="316"/>
            <p14:sldId id="315"/>
            <p14:sldId id="260"/>
            <p14:sldId id="317"/>
            <p14:sldId id="31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746"/>
    <a:srgbClr val="091111"/>
    <a:srgbClr val="142626"/>
    <a:srgbClr val="FFDD6B"/>
    <a:srgbClr val="DCAE52"/>
    <a:srgbClr val="0F1B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1921FC-C690-4B07-B8F4-FC4FA71CD3AD}">
  <a:tblStyle styleId="{2D1921FC-C690-4B07-B8F4-FC4FA71CD3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6903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771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3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21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9aea31311b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9aea31311b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077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0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72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9afacedb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9afacedb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991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98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07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291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7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2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1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32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87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7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3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aea31311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aea31311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70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027980" y="-2596320"/>
            <a:ext cx="14549688" cy="10668394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CUSTOM_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-3100002" y="-1641977"/>
            <a:ext cx="15032909" cy="8840158"/>
            <a:chOff x="-3100002" y="-1641977"/>
            <a:chExt cx="15032909" cy="8840158"/>
          </a:xfrm>
        </p:grpSpPr>
        <p:sp>
          <p:nvSpPr>
            <p:cNvPr id="259" name="Google Shape;259;p23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3"/>
          <p:cNvSpPr txBox="1">
            <a:spLocks noGrp="1"/>
          </p:cNvSpPr>
          <p:nvPr>
            <p:ph type="subTitle" idx="1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1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2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4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5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6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7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8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85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-2875650" y="-4743981"/>
            <a:ext cx="15551676" cy="13379484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  <p:sldLayoutId id="2147483667" r:id="rId13"/>
    <p:sldLayoutId id="2147483669" r:id="rId14"/>
    <p:sldLayoutId id="214748367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b="1" dirty="0" smtClean="0"/>
              <a:t>ИМПЛЕМЕНТАЦИЈА НА ИНСТАГРАМ ФИЛТРИ</a:t>
            </a:r>
            <a:endParaRPr sz="2000" b="1" dirty="0"/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1"/>
          </p:nvPr>
        </p:nvSpPr>
        <p:spPr>
          <a:xfrm>
            <a:off x="2558902" y="3913637"/>
            <a:ext cx="4026196" cy="913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mk-MK" sz="1100" dirty="0" smtClean="0"/>
              <a:t>Семинарска работа</a:t>
            </a:r>
          </a:p>
          <a:p>
            <a:pPr marL="0" indent="0"/>
            <a:r>
              <a:rPr lang="mk-MK" sz="1100" dirty="0" smtClean="0"/>
              <a:t>      Предмет: Дигитално процесирање на слика</a:t>
            </a:r>
            <a:r>
              <a:rPr lang="ru-RU" sz="1100" dirty="0"/>
              <a:t>	       </a:t>
            </a:r>
            <a:r>
              <a:rPr lang="ru-RU" dirty="0" smtClean="0"/>
              <a:t>     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152" y="2843579"/>
            <a:ext cx="3362400" cy="223512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"/>
          <a:stretch/>
        </p:blipFill>
        <p:spPr>
          <a:xfrm>
            <a:off x="65498" y="84406"/>
            <a:ext cx="3362400" cy="2073600"/>
          </a:xfrm>
          <a:prstGeom prst="rect">
            <a:avLst/>
          </a:prstGeom>
        </p:spPr>
      </p:pic>
      <p:grpSp>
        <p:nvGrpSpPr>
          <p:cNvPr id="609" name="Google Shape;609;p46"/>
          <p:cNvGrpSpPr/>
          <p:nvPr/>
        </p:nvGrpSpPr>
        <p:grpSpPr>
          <a:xfrm>
            <a:off x="2843505" y="1786092"/>
            <a:ext cx="3457039" cy="1831912"/>
            <a:chOff x="1291760" y="738825"/>
            <a:chExt cx="6646939" cy="3665950"/>
          </a:xfrm>
        </p:grpSpPr>
        <p:sp>
          <p:nvSpPr>
            <p:cNvPr id="610" name="Google Shape;610;p46"/>
            <p:cNvSpPr/>
            <p:nvPr/>
          </p:nvSpPr>
          <p:spPr>
            <a:xfrm>
              <a:off x="1314798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 rot="5400000">
              <a:off x="2782319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6"/>
          <p:cNvSpPr txBox="1">
            <a:spLocks noGrp="1"/>
          </p:cNvSpPr>
          <p:nvPr>
            <p:ph type="subTitle" idx="1"/>
          </p:nvPr>
        </p:nvSpPr>
        <p:spPr>
          <a:xfrm>
            <a:off x="3335425" y="1916348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Резултат од примена на </a:t>
            </a:r>
            <a:r>
              <a:rPr lang="en-US" b="1" dirty="0" smtClean="0">
                <a:solidFill>
                  <a:schemeClr val="accent5"/>
                </a:solidFill>
              </a:rPr>
              <a:t>Sepia </a:t>
            </a:r>
            <a:r>
              <a:rPr lang="mk-MK" dirty="0" smtClean="0"/>
              <a:t>филтерот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88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24;p38"/>
          <p:cNvSpPr/>
          <p:nvPr/>
        </p:nvSpPr>
        <p:spPr>
          <a:xfrm>
            <a:off x="358712" y="13588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5;p38"/>
          <p:cNvSpPr txBox="1">
            <a:spLocks noGrp="1"/>
          </p:cNvSpPr>
          <p:nvPr>
            <p:ph type="title"/>
          </p:nvPr>
        </p:nvSpPr>
        <p:spPr>
          <a:xfrm>
            <a:off x="1555162" y="80766"/>
            <a:ext cx="6033725" cy="693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j-lt"/>
              </a:rPr>
              <a:t>INVERT </a:t>
            </a:r>
            <a:r>
              <a:rPr lang="mk-MK" sz="2000" dirty="0" smtClean="0">
                <a:latin typeface="+mj-lt"/>
              </a:rPr>
              <a:t>ФИЛТЕР</a:t>
            </a:r>
            <a:endParaRPr sz="2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464" y="157451"/>
            <a:ext cx="369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CAE52"/>
              </a:buClr>
              <a:buSzPts val="12000"/>
            </a:pPr>
            <a:r>
              <a:rPr lang="en-US" sz="2800" b="1" dirty="0">
                <a:solidFill>
                  <a:srgbClr val="DCAE52"/>
                </a:solidFill>
                <a:latin typeface="Abel"/>
                <a:sym typeface="Abel"/>
              </a:rPr>
              <a:t>5</a:t>
            </a:r>
          </a:p>
        </p:txBody>
      </p:sp>
      <p:grpSp>
        <p:nvGrpSpPr>
          <p:cNvPr id="29" name="Google Shape;433;p39"/>
          <p:cNvGrpSpPr/>
          <p:nvPr/>
        </p:nvGrpSpPr>
        <p:grpSpPr>
          <a:xfrm>
            <a:off x="3274383" y="1487526"/>
            <a:ext cx="2701617" cy="2138977"/>
            <a:chOff x="3213912" y="1824132"/>
            <a:chExt cx="2827437" cy="2238595"/>
          </a:xfrm>
        </p:grpSpPr>
        <p:cxnSp>
          <p:nvCxnSpPr>
            <p:cNvPr id="30" name="Google Shape;434;p39"/>
            <p:cNvCxnSpPr>
              <a:stCxn id="12" idx="2"/>
            </p:cNvCxnSpPr>
            <p:nvPr/>
          </p:nvCxnSpPr>
          <p:spPr>
            <a:xfrm>
              <a:off x="4580988" y="1824132"/>
              <a:ext cx="0" cy="245421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437;p39"/>
            <p:cNvCxnSpPr/>
            <p:nvPr/>
          </p:nvCxnSpPr>
          <p:spPr>
            <a:xfrm flipH="1">
              <a:off x="3213912" y="2823378"/>
              <a:ext cx="342088" cy="224153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438;p39"/>
            <p:cNvCxnSpPr/>
            <p:nvPr/>
          </p:nvCxnSpPr>
          <p:spPr>
            <a:xfrm flipH="1">
              <a:off x="5600575" y="2482713"/>
              <a:ext cx="440774" cy="330912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" name="Google Shape;439;p39"/>
            <p:cNvGrpSpPr/>
            <p:nvPr/>
          </p:nvGrpSpPr>
          <p:grpSpPr>
            <a:xfrm>
              <a:off x="3510587" y="2032575"/>
              <a:ext cx="2122825" cy="2030152"/>
              <a:chOff x="3510550" y="2194750"/>
              <a:chExt cx="2122825" cy="2030152"/>
            </a:xfrm>
          </p:grpSpPr>
          <p:sp>
            <p:nvSpPr>
              <p:cNvPr id="36" name="Google Shape;440;p39"/>
              <p:cNvSpPr/>
              <p:nvPr/>
            </p:nvSpPr>
            <p:spPr>
              <a:xfrm>
                <a:off x="3548947" y="2231729"/>
                <a:ext cx="2056825" cy="1955955"/>
              </a:xfrm>
              <a:custGeom>
                <a:avLst/>
                <a:gdLst/>
                <a:ahLst/>
                <a:cxnLst/>
                <a:rect l="l" t="t" r="r" b="b"/>
                <a:pathLst>
                  <a:path w="68248" h="64901" extrusionOk="0">
                    <a:moveTo>
                      <a:pt x="34041" y="167"/>
                    </a:moveTo>
                    <a:lnTo>
                      <a:pt x="29635" y="27789"/>
                    </a:lnTo>
                    <a:lnTo>
                      <a:pt x="191" y="24765"/>
                    </a:lnTo>
                    <a:lnTo>
                      <a:pt x="34041" y="167"/>
                    </a:lnTo>
                    <a:close/>
                    <a:moveTo>
                      <a:pt x="34160" y="143"/>
                    </a:moveTo>
                    <a:lnTo>
                      <a:pt x="41744" y="5655"/>
                    </a:lnTo>
                    <a:lnTo>
                      <a:pt x="68033" y="24753"/>
                    </a:lnTo>
                    <a:lnTo>
                      <a:pt x="29790" y="27789"/>
                    </a:lnTo>
                    <a:lnTo>
                      <a:pt x="34160" y="143"/>
                    </a:lnTo>
                    <a:close/>
                    <a:moveTo>
                      <a:pt x="310" y="24884"/>
                    </a:moveTo>
                    <a:lnTo>
                      <a:pt x="29659" y="27908"/>
                    </a:lnTo>
                    <a:lnTo>
                      <a:pt x="47161" y="49935"/>
                    </a:lnTo>
                    <a:lnTo>
                      <a:pt x="310" y="24884"/>
                    </a:lnTo>
                    <a:close/>
                    <a:moveTo>
                      <a:pt x="68069" y="24872"/>
                    </a:moveTo>
                    <a:lnTo>
                      <a:pt x="47399" y="50054"/>
                    </a:lnTo>
                    <a:lnTo>
                      <a:pt x="29790" y="27896"/>
                    </a:lnTo>
                    <a:lnTo>
                      <a:pt x="68069" y="24872"/>
                    </a:lnTo>
                    <a:close/>
                    <a:moveTo>
                      <a:pt x="68045" y="25063"/>
                    </a:moveTo>
                    <a:lnTo>
                      <a:pt x="55162" y="64722"/>
                    </a:lnTo>
                    <a:lnTo>
                      <a:pt x="47471" y="50149"/>
                    </a:lnTo>
                    <a:lnTo>
                      <a:pt x="68045" y="25063"/>
                    </a:lnTo>
                    <a:close/>
                    <a:moveTo>
                      <a:pt x="132" y="24920"/>
                    </a:moveTo>
                    <a:lnTo>
                      <a:pt x="47161" y="50078"/>
                    </a:lnTo>
                    <a:lnTo>
                      <a:pt x="13359" y="64663"/>
                    </a:lnTo>
                    <a:lnTo>
                      <a:pt x="13097" y="64782"/>
                    </a:lnTo>
                    <a:lnTo>
                      <a:pt x="132" y="24920"/>
                    </a:lnTo>
                    <a:close/>
                    <a:moveTo>
                      <a:pt x="47292" y="50137"/>
                    </a:moveTo>
                    <a:lnTo>
                      <a:pt x="55079" y="64806"/>
                    </a:lnTo>
                    <a:lnTo>
                      <a:pt x="13324" y="64806"/>
                    </a:lnTo>
                    <a:lnTo>
                      <a:pt x="47292" y="50137"/>
                    </a:lnTo>
                    <a:close/>
                    <a:moveTo>
                      <a:pt x="34100" y="0"/>
                    </a:moveTo>
                    <a:lnTo>
                      <a:pt x="13" y="24765"/>
                    </a:lnTo>
                    <a:cubicBezTo>
                      <a:pt x="13" y="24765"/>
                      <a:pt x="13" y="24765"/>
                      <a:pt x="1" y="24777"/>
                    </a:cubicBezTo>
                    <a:lnTo>
                      <a:pt x="1" y="24789"/>
                    </a:lnTo>
                    <a:cubicBezTo>
                      <a:pt x="1" y="24789"/>
                      <a:pt x="1" y="24801"/>
                      <a:pt x="1" y="24801"/>
                    </a:cubicBezTo>
                    <a:lnTo>
                      <a:pt x="1" y="24813"/>
                    </a:lnTo>
                    <a:lnTo>
                      <a:pt x="13014" y="64877"/>
                    </a:lnTo>
                    <a:cubicBezTo>
                      <a:pt x="13014" y="64889"/>
                      <a:pt x="13026" y="64889"/>
                      <a:pt x="13026" y="64901"/>
                    </a:cubicBezTo>
                    <a:lnTo>
                      <a:pt x="55198" y="64901"/>
                    </a:lnTo>
                    <a:lnTo>
                      <a:pt x="55198" y="64889"/>
                    </a:lnTo>
                    <a:lnTo>
                      <a:pt x="68212" y="24825"/>
                    </a:lnTo>
                    <a:lnTo>
                      <a:pt x="68247" y="24813"/>
                    </a:lnTo>
                    <a:cubicBezTo>
                      <a:pt x="68247" y="24813"/>
                      <a:pt x="68247" y="24801"/>
                      <a:pt x="68247" y="24789"/>
                    </a:cubicBezTo>
                    <a:cubicBezTo>
                      <a:pt x="68247" y="24789"/>
                      <a:pt x="68247" y="24789"/>
                      <a:pt x="68247" y="24777"/>
                    </a:cubicBezTo>
                    <a:cubicBezTo>
                      <a:pt x="68247" y="24777"/>
                      <a:pt x="68235" y="24765"/>
                      <a:pt x="68235" y="24765"/>
                    </a:cubicBezTo>
                    <a:lnTo>
                      <a:pt x="341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41;p39"/>
              <p:cNvSpPr/>
              <p:nvPr/>
            </p:nvSpPr>
            <p:spPr>
              <a:xfrm>
                <a:off x="3802653" y="2469614"/>
                <a:ext cx="1556602" cy="1480203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49115" extrusionOk="0">
                    <a:moveTo>
                      <a:pt x="25825" y="1"/>
                    </a:moveTo>
                    <a:lnTo>
                      <a:pt x="0" y="18765"/>
                    </a:lnTo>
                    <a:lnTo>
                      <a:pt x="9859" y="49114"/>
                    </a:lnTo>
                    <a:lnTo>
                      <a:pt x="41779" y="49114"/>
                    </a:lnTo>
                    <a:lnTo>
                      <a:pt x="51650" y="18765"/>
                    </a:lnTo>
                    <a:lnTo>
                      <a:pt x="25825" y="1"/>
                    </a:lnTo>
                    <a:close/>
                  </a:path>
                </a:pathLst>
              </a:custGeom>
              <a:solidFill>
                <a:srgbClr val="14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42;p39"/>
              <p:cNvSpPr/>
              <p:nvPr/>
            </p:nvSpPr>
            <p:spPr>
              <a:xfrm>
                <a:off x="4279535" y="3035164"/>
                <a:ext cx="107973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35827" h="30350" extrusionOk="0">
                    <a:moveTo>
                      <a:pt x="35827" y="0"/>
                    </a:moveTo>
                    <a:lnTo>
                      <a:pt x="1" y="19145"/>
                    </a:lnTo>
                    <a:lnTo>
                      <a:pt x="25956" y="30349"/>
                    </a:lnTo>
                    <a:lnTo>
                      <a:pt x="35827" y="0"/>
                    </a:lnTo>
                    <a:close/>
                  </a:path>
                </a:pathLst>
              </a:custGeom>
              <a:solidFill>
                <a:srgbClr val="0F1B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3;p39"/>
              <p:cNvSpPr/>
              <p:nvPr/>
            </p:nvSpPr>
            <p:spPr>
              <a:xfrm>
                <a:off x="4099759" y="3612167"/>
                <a:ext cx="962049" cy="337691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11205" extrusionOk="0">
                    <a:moveTo>
                      <a:pt x="5966" y="0"/>
                    </a:moveTo>
                    <a:lnTo>
                      <a:pt x="1" y="11204"/>
                    </a:lnTo>
                    <a:lnTo>
                      <a:pt x="31921" y="1120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14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44;p39"/>
              <p:cNvSpPr/>
              <p:nvPr/>
            </p:nvSpPr>
            <p:spPr>
              <a:xfrm>
                <a:off x="3802653" y="3035164"/>
                <a:ext cx="474756" cy="914673"/>
              </a:xfrm>
              <a:custGeom>
                <a:avLst/>
                <a:gdLst/>
                <a:ahLst/>
                <a:cxnLst/>
                <a:rect l="l" t="t" r="r" b="b"/>
                <a:pathLst>
                  <a:path w="15753" h="30350" extrusionOk="0">
                    <a:moveTo>
                      <a:pt x="0" y="0"/>
                    </a:moveTo>
                    <a:lnTo>
                      <a:pt x="9859" y="30349"/>
                    </a:lnTo>
                    <a:lnTo>
                      <a:pt x="15752" y="192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45;p39"/>
              <p:cNvSpPr/>
              <p:nvPr/>
            </p:nvSpPr>
            <p:spPr>
              <a:xfrm>
                <a:off x="3802653" y="2469614"/>
                <a:ext cx="879503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9183" h="21075" extrusionOk="0">
                    <a:moveTo>
                      <a:pt x="25825" y="1"/>
                    </a:moveTo>
                    <a:lnTo>
                      <a:pt x="0" y="18765"/>
                    </a:lnTo>
                    <a:lnTo>
                      <a:pt x="29183" y="21075"/>
                    </a:lnTo>
                    <a:lnTo>
                      <a:pt x="25825" y="1"/>
                    </a:lnTo>
                    <a:close/>
                  </a:path>
                </a:pathLst>
              </a:custGeom>
              <a:solidFill>
                <a:srgbClr val="0F1B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46;p39"/>
              <p:cNvSpPr/>
              <p:nvPr/>
            </p:nvSpPr>
            <p:spPr>
              <a:xfrm>
                <a:off x="4315807" y="3001202"/>
                <a:ext cx="1081876" cy="578791"/>
              </a:xfrm>
              <a:custGeom>
                <a:avLst/>
                <a:gdLst/>
                <a:ahLst/>
                <a:cxnLst/>
                <a:rect l="l" t="t" r="r" b="b"/>
                <a:pathLst>
                  <a:path w="35898" h="19205" extrusionOk="0">
                    <a:moveTo>
                      <a:pt x="35898" y="0"/>
                    </a:moveTo>
                    <a:lnTo>
                      <a:pt x="13431" y="2310"/>
                    </a:lnTo>
                    <a:lnTo>
                      <a:pt x="0" y="19205"/>
                    </a:lnTo>
                    <a:lnTo>
                      <a:pt x="35898" y="0"/>
                    </a:lnTo>
                    <a:close/>
                  </a:path>
                </a:pathLst>
              </a:custGeom>
              <a:solidFill>
                <a:srgbClr val="0F1B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47;p39"/>
              <p:cNvSpPr/>
              <p:nvPr/>
            </p:nvSpPr>
            <p:spPr>
              <a:xfrm>
                <a:off x="4580951" y="2469614"/>
                <a:ext cx="778331" cy="635148"/>
              </a:xfrm>
              <a:custGeom>
                <a:avLst/>
                <a:gdLst/>
                <a:ahLst/>
                <a:cxnLst/>
                <a:rect l="l" t="t" r="r" b="b"/>
                <a:pathLst>
                  <a:path w="25826" h="21075" extrusionOk="0">
                    <a:moveTo>
                      <a:pt x="1" y="1"/>
                    </a:moveTo>
                    <a:lnTo>
                      <a:pt x="3132" y="21075"/>
                    </a:lnTo>
                    <a:lnTo>
                      <a:pt x="25826" y="18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426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8;p39"/>
              <p:cNvSpPr/>
              <p:nvPr/>
            </p:nvSpPr>
            <p:spPr>
              <a:xfrm>
                <a:off x="3510550" y="2194750"/>
                <a:ext cx="2122825" cy="2030152"/>
              </a:xfrm>
              <a:custGeom>
                <a:avLst/>
                <a:gdLst/>
                <a:ahLst/>
                <a:cxnLst/>
                <a:rect l="l" t="t" r="r" b="b"/>
                <a:pathLst>
                  <a:path w="70438" h="67363" extrusionOk="0">
                    <a:moveTo>
                      <a:pt x="36493" y="2072"/>
                    </a:moveTo>
                    <a:lnTo>
                      <a:pt x="59044" y="18455"/>
                    </a:lnTo>
                    <a:lnTo>
                      <a:pt x="68188" y="25099"/>
                    </a:lnTo>
                    <a:cubicBezTo>
                      <a:pt x="67997" y="25325"/>
                      <a:pt x="67890" y="25611"/>
                      <a:pt x="67890" y="25909"/>
                    </a:cubicBezTo>
                    <a:cubicBezTo>
                      <a:pt x="67890" y="25980"/>
                      <a:pt x="67902" y="26052"/>
                      <a:pt x="67914" y="26135"/>
                    </a:cubicBezTo>
                    <a:lnTo>
                      <a:pt x="41292" y="28861"/>
                    </a:lnTo>
                    <a:cubicBezTo>
                      <a:pt x="41303" y="28814"/>
                      <a:pt x="41303" y="28754"/>
                      <a:pt x="41303" y="28695"/>
                    </a:cubicBezTo>
                    <a:cubicBezTo>
                      <a:pt x="41303" y="27981"/>
                      <a:pt x="40721" y="27425"/>
                      <a:pt x="40045" y="27425"/>
                    </a:cubicBezTo>
                    <a:cubicBezTo>
                      <a:pt x="39954" y="27425"/>
                      <a:pt x="39861" y="27435"/>
                      <a:pt x="39768" y="27456"/>
                    </a:cubicBezTo>
                    <a:lnTo>
                      <a:pt x="35791" y="2513"/>
                    </a:lnTo>
                    <a:cubicBezTo>
                      <a:pt x="36065" y="2441"/>
                      <a:pt x="36315" y="2287"/>
                      <a:pt x="36493" y="2072"/>
                    </a:cubicBezTo>
                    <a:close/>
                    <a:moveTo>
                      <a:pt x="34529" y="2072"/>
                    </a:moveTo>
                    <a:cubicBezTo>
                      <a:pt x="34779" y="2370"/>
                      <a:pt x="35136" y="2537"/>
                      <a:pt x="35517" y="2537"/>
                    </a:cubicBezTo>
                    <a:lnTo>
                      <a:pt x="35636" y="2537"/>
                    </a:lnTo>
                    <a:lnTo>
                      <a:pt x="39589" y="27516"/>
                    </a:lnTo>
                    <a:cubicBezTo>
                      <a:pt x="39089" y="27706"/>
                      <a:pt x="38767" y="28171"/>
                      <a:pt x="38767" y="28707"/>
                    </a:cubicBezTo>
                    <a:cubicBezTo>
                      <a:pt x="38767" y="28778"/>
                      <a:pt x="38779" y="28849"/>
                      <a:pt x="38791" y="28921"/>
                    </a:cubicBezTo>
                    <a:lnTo>
                      <a:pt x="2739" y="26052"/>
                    </a:lnTo>
                    <a:cubicBezTo>
                      <a:pt x="2691" y="25813"/>
                      <a:pt x="2572" y="25587"/>
                      <a:pt x="2406" y="25409"/>
                    </a:cubicBezTo>
                    <a:lnTo>
                      <a:pt x="34529" y="2072"/>
                    </a:lnTo>
                    <a:close/>
                    <a:moveTo>
                      <a:pt x="2763" y="26206"/>
                    </a:moveTo>
                    <a:lnTo>
                      <a:pt x="38827" y="29064"/>
                    </a:lnTo>
                    <a:cubicBezTo>
                      <a:pt x="38910" y="29338"/>
                      <a:pt x="39089" y="29576"/>
                      <a:pt x="39327" y="29742"/>
                    </a:cubicBezTo>
                    <a:lnTo>
                      <a:pt x="23087" y="50174"/>
                    </a:lnTo>
                    <a:cubicBezTo>
                      <a:pt x="22856" y="49992"/>
                      <a:pt x="22580" y="49902"/>
                      <a:pt x="22305" y="49902"/>
                    </a:cubicBezTo>
                    <a:cubicBezTo>
                      <a:pt x="21983" y="49902"/>
                      <a:pt x="21664" y="50025"/>
                      <a:pt x="21420" y="50269"/>
                    </a:cubicBezTo>
                    <a:lnTo>
                      <a:pt x="2430" y="27123"/>
                    </a:lnTo>
                    <a:cubicBezTo>
                      <a:pt x="2644" y="26897"/>
                      <a:pt x="2751" y="26599"/>
                      <a:pt x="2763" y="26290"/>
                    </a:cubicBezTo>
                    <a:lnTo>
                      <a:pt x="2763" y="26206"/>
                    </a:lnTo>
                    <a:close/>
                    <a:moveTo>
                      <a:pt x="67950" y="26266"/>
                    </a:moveTo>
                    <a:cubicBezTo>
                      <a:pt x="67997" y="26433"/>
                      <a:pt x="68069" y="26575"/>
                      <a:pt x="68176" y="26694"/>
                    </a:cubicBezTo>
                    <a:lnTo>
                      <a:pt x="23444" y="50614"/>
                    </a:lnTo>
                    <a:cubicBezTo>
                      <a:pt x="23385" y="50483"/>
                      <a:pt x="23301" y="50364"/>
                      <a:pt x="23194" y="50269"/>
                    </a:cubicBezTo>
                    <a:lnTo>
                      <a:pt x="39446" y="29826"/>
                    </a:lnTo>
                    <a:cubicBezTo>
                      <a:pt x="39637" y="29909"/>
                      <a:pt x="39827" y="29969"/>
                      <a:pt x="40041" y="29969"/>
                    </a:cubicBezTo>
                    <a:cubicBezTo>
                      <a:pt x="40613" y="29969"/>
                      <a:pt x="41125" y="29576"/>
                      <a:pt x="41268" y="29016"/>
                    </a:cubicBezTo>
                    <a:lnTo>
                      <a:pt x="67950" y="26266"/>
                    </a:lnTo>
                    <a:close/>
                    <a:moveTo>
                      <a:pt x="2327" y="27236"/>
                    </a:moveTo>
                    <a:lnTo>
                      <a:pt x="21313" y="50376"/>
                    </a:lnTo>
                    <a:cubicBezTo>
                      <a:pt x="20837" y="50983"/>
                      <a:pt x="21003" y="51876"/>
                      <a:pt x="21670" y="52269"/>
                    </a:cubicBezTo>
                    <a:lnTo>
                      <a:pt x="14979" y="64937"/>
                    </a:lnTo>
                    <a:cubicBezTo>
                      <a:pt x="14811" y="64857"/>
                      <a:pt x="14635" y="64817"/>
                      <a:pt x="14458" y="64817"/>
                    </a:cubicBezTo>
                    <a:cubicBezTo>
                      <a:pt x="14345" y="64817"/>
                      <a:pt x="14233" y="64833"/>
                      <a:pt x="14121" y="64866"/>
                    </a:cubicBezTo>
                    <a:lnTo>
                      <a:pt x="1977" y="27456"/>
                    </a:lnTo>
                    <a:cubicBezTo>
                      <a:pt x="2105" y="27398"/>
                      <a:pt x="2222" y="27329"/>
                      <a:pt x="2327" y="27236"/>
                    </a:cubicBezTo>
                    <a:close/>
                    <a:moveTo>
                      <a:pt x="68283" y="26814"/>
                    </a:moveTo>
                    <a:cubicBezTo>
                      <a:pt x="68509" y="27040"/>
                      <a:pt x="68819" y="27171"/>
                      <a:pt x="69140" y="27171"/>
                    </a:cubicBezTo>
                    <a:lnTo>
                      <a:pt x="67640" y="31778"/>
                    </a:lnTo>
                    <a:lnTo>
                      <a:pt x="56960" y="64675"/>
                    </a:lnTo>
                    <a:cubicBezTo>
                      <a:pt x="56841" y="64640"/>
                      <a:pt x="56710" y="64628"/>
                      <a:pt x="56591" y="64628"/>
                    </a:cubicBezTo>
                    <a:cubicBezTo>
                      <a:pt x="56043" y="64628"/>
                      <a:pt x="55567" y="64973"/>
                      <a:pt x="55389" y="65497"/>
                    </a:cubicBezTo>
                    <a:lnTo>
                      <a:pt x="37362" y="57722"/>
                    </a:lnTo>
                    <a:lnTo>
                      <a:pt x="23456" y="51709"/>
                    </a:lnTo>
                    <a:cubicBezTo>
                      <a:pt x="23539" y="51543"/>
                      <a:pt x="23575" y="51352"/>
                      <a:pt x="23575" y="51174"/>
                    </a:cubicBezTo>
                    <a:cubicBezTo>
                      <a:pt x="23575" y="51031"/>
                      <a:pt x="23551" y="50900"/>
                      <a:pt x="23515" y="50769"/>
                    </a:cubicBezTo>
                    <a:lnTo>
                      <a:pt x="68283" y="26814"/>
                    </a:lnTo>
                    <a:close/>
                    <a:moveTo>
                      <a:pt x="23385" y="51852"/>
                    </a:moveTo>
                    <a:lnTo>
                      <a:pt x="43625" y="60591"/>
                    </a:lnTo>
                    <a:lnTo>
                      <a:pt x="55341" y="65652"/>
                    </a:lnTo>
                    <a:cubicBezTo>
                      <a:pt x="55329" y="65735"/>
                      <a:pt x="55317" y="65818"/>
                      <a:pt x="55317" y="65902"/>
                    </a:cubicBezTo>
                    <a:cubicBezTo>
                      <a:pt x="55317" y="65949"/>
                      <a:pt x="55317" y="65985"/>
                      <a:pt x="55317" y="66021"/>
                    </a:cubicBezTo>
                    <a:lnTo>
                      <a:pt x="15717" y="66021"/>
                    </a:lnTo>
                    <a:cubicBezTo>
                      <a:pt x="15693" y="65604"/>
                      <a:pt x="15467" y="65223"/>
                      <a:pt x="15122" y="65009"/>
                    </a:cubicBezTo>
                    <a:lnTo>
                      <a:pt x="21849" y="52352"/>
                    </a:lnTo>
                    <a:cubicBezTo>
                      <a:pt x="21991" y="52412"/>
                      <a:pt x="22146" y="52448"/>
                      <a:pt x="22313" y="52448"/>
                    </a:cubicBezTo>
                    <a:cubicBezTo>
                      <a:pt x="22753" y="52448"/>
                      <a:pt x="23158" y="52221"/>
                      <a:pt x="23385" y="51852"/>
                    </a:cubicBezTo>
                    <a:close/>
                    <a:moveTo>
                      <a:pt x="35517" y="1"/>
                    </a:moveTo>
                    <a:cubicBezTo>
                      <a:pt x="34517" y="1"/>
                      <a:pt x="33910" y="1108"/>
                      <a:pt x="34445" y="1953"/>
                    </a:cubicBezTo>
                    <a:lnTo>
                      <a:pt x="2299" y="25313"/>
                    </a:lnTo>
                    <a:cubicBezTo>
                      <a:pt x="2056" y="25109"/>
                      <a:pt x="1770" y="25014"/>
                      <a:pt x="1488" y="25014"/>
                    </a:cubicBezTo>
                    <a:cubicBezTo>
                      <a:pt x="981" y="25014"/>
                      <a:pt x="490" y="25321"/>
                      <a:pt x="298" y="25849"/>
                    </a:cubicBezTo>
                    <a:cubicBezTo>
                      <a:pt x="1" y="26683"/>
                      <a:pt x="608" y="27552"/>
                      <a:pt x="1489" y="27552"/>
                    </a:cubicBezTo>
                    <a:cubicBezTo>
                      <a:pt x="1608" y="27552"/>
                      <a:pt x="1727" y="27540"/>
                      <a:pt x="1834" y="27504"/>
                    </a:cubicBezTo>
                    <a:lnTo>
                      <a:pt x="13990" y="64913"/>
                    </a:lnTo>
                    <a:cubicBezTo>
                      <a:pt x="13062" y="65271"/>
                      <a:pt x="12895" y="66533"/>
                      <a:pt x="13705" y="67116"/>
                    </a:cubicBezTo>
                    <a:cubicBezTo>
                      <a:pt x="13935" y="67286"/>
                      <a:pt x="14194" y="67363"/>
                      <a:pt x="14447" y="67363"/>
                    </a:cubicBezTo>
                    <a:cubicBezTo>
                      <a:pt x="15083" y="67363"/>
                      <a:pt x="15683" y="66879"/>
                      <a:pt x="15717" y="66164"/>
                    </a:cubicBezTo>
                    <a:lnTo>
                      <a:pt x="55353" y="66164"/>
                    </a:lnTo>
                    <a:cubicBezTo>
                      <a:pt x="55489" y="66787"/>
                      <a:pt x="56032" y="67169"/>
                      <a:pt x="56598" y="67169"/>
                    </a:cubicBezTo>
                    <a:cubicBezTo>
                      <a:pt x="56876" y="67169"/>
                      <a:pt x="57158" y="67078"/>
                      <a:pt x="57401" y="66878"/>
                    </a:cubicBezTo>
                    <a:cubicBezTo>
                      <a:pt x="58139" y="66271"/>
                      <a:pt x="57972" y="65104"/>
                      <a:pt x="57091" y="64735"/>
                    </a:cubicBezTo>
                    <a:lnTo>
                      <a:pt x="69295" y="27159"/>
                    </a:lnTo>
                    <a:cubicBezTo>
                      <a:pt x="69950" y="27087"/>
                      <a:pt x="70438" y="26552"/>
                      <a:pt x="70438" y="25897"/>
                    </a:cubicBezTo>
                    <a:cubicBezTo>
                      <a:pt x="70438" y="25133"/>
                      <a:pt x="69811" y="24624"/>
                      <a:pt x="69156" y="24624"/>
                    </a:cubicBezTo>
                    <a:cubicBezTo>
                      <a:pt x="68851" y="24624"/>
                      <a:pt x="68540" y="24734"/>
                      <a:pt x="68283" y="24980"/>
                    </a:cubicBezTo>
                    <a:lnTo>
                      <a:pt x="36589" y="1953"/>
                    </a:lnTo>
                    <a:cubicBezTo>
                      <a:pt x="37124" y="1108"/>
                      <a:pt x="36517" y="1"/>
                      <a:pt x="3551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339810" y="964306"/>
            <a:ext cx="2481630" cy="523220"/>
          </a:xfrm>
          <a:prstGeom prst="rect">
            <a:avLst/>
          </a:prstGeom>
          <a:noFill/>
          <a:ln w="19050">
            <a:solidFill>
              <a:srgbClr val="DCAE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DD6B"/>
                </a:solidFill>
              </a:rPr>
              <a:t>Bitwise not </a:t>
            </a:r>
            <a:r>
              <a:rPr lang="mk-MK" dirty="0" smtClean="0">
                <a:solidFill>
                  <a:srgbClr val="FFDD6B"/>
                </a:solidFill>
              </a:rPr>
              <a:t>операција на секој пиксел</a:t>
            </a:r>
            <a:endParaRPr lang="mk-MK" dirty="0">
              <a:solidFill>
                <a:srgbClr val="FFDD6B"/>
              </a:solidFill>
            </a:endParaRPr>
          </a:p>
        </p:txBody>
      </p:sp>
      <p:pic>
        <p:nvPicPr>
          <p:cNvPr id="45" name="Picture 4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8" y="1804313"/>
            <a:ext cx="3016250" cy="1704340"/>
          </a:xfrm>
          <a:prstGeom prst="rect">
            <a:avLst/>
          </a:prstGeom>
          <a:ln w="19050">
            <a:solidFill>
              <a:srgbClr val="DCAE52"/>
            </a:solidFill>
          </a:ln>
        </p:spPr>
      </p:pic>
      <p:cxnSp>
        <p:nvCxnSpPr>
          <p:cNvPr id="46" name="Google Shape;438;p39"/>
          <p:cNvCxnSpPr/>
          <p:nvPr/>
        </p:nvCxnSpPr>
        <p:spPr>
          <a:xfrm flipH="1" flipV="1">
            <a:off x="5554840" y="2442305"/>
            <a:ext cx="421160" cy="118397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Picture 4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" r="1857" b="2075"/>
          <a:stretch/>
        </p:blipFill>
        <p:spPr bwMode="auto">
          <a:xfrm>
            <a:off x="5976000" y="1403976"/>
            <a:ext cx="2331362" cy="1606317"/>
          </a:xfrm>
          <a:prstGeom prst="rect">
            <a:avLst/>
          </a:prstGeom>
          <a:ln w="19050">
            <a:solidFill>
              <a:srgbClr val="DCAE5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Picture 4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1639" r="1086"/>
          <a:stretch/>
        </p:blipFill>
        <p:spPr bwMode="auto">
          <a:xfrm>
            <a:off x="5976000" y="3230553"/>
            <a:ext cx="2331362" cy="1606317"/>
          </a:xfrm>
          <a:prstGeom prst="rect">
            <a:avLst/>
          </a:prstGeom>
          <a:ln w="19050">
            <a:solidFill>
              <a:srgbClr val="DCAE5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45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42" y="3005210"/>
            <a:ext cx="3110400" cy="20736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62708" y="72410"/>
            <a:ext cx="3362400" cy="2073600"/>
          </a:xfrm>
          <a:prstGeom prst="rect">
            <a:avLst/>
          </a:prstGeom>
        </p:spPr>
      </p:pic>
      <p:grpSp>
        <p:nvGrpSpPr>
          <p:cNvPr id="609" name="Google Shape;609;p46"/>
          <p:cNvGrpSpPr/>
          <p:nvPr/>
        </p:nvGrpSpPr>
        <p:grpSpPr>
          <a:xfrm>
            <a:off x="2843505" y="1786092"/>
            <a:ext cx="3457039" cy="1831912"/>
            <a:chOff x="1291760" y="738825"/>
            <a:chExt cx="6646939" cy="3665950"/>
          </a:xfrm>
        </p:grpSpPr>
        <p:sp>
          <p:nvSpPr>
            <p:cNvPr id="610" name="Google Shape;610;p46"/>
            <p:cNvSpPr/>
            <p:nvPr/>
          </p:nvSpPr>
          <p:spPr>
            <a:xfrm>
              <a:off x="1314798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 rot="5400000">
              <a:off x="2782319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6"/>
          <p:cNvSpPr txBox="1">
            <a:spLocks noGrp="1"/>
          </p:cNvSpPr>
          <p:nvPr>
            <p:ph type="subTitle" idx="1"/>
          </p:nvPr>
        </p:nvSpPr>
        <p:spPr>
          <a:xfrm>
            <a:off x="3335425" y="1916348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Резултат од примена на </a:t>
            </a:r>
            <a:r>
              <a:rPr lang="en-US" b="1" dirty="0" smtClean="0">
                <a:solidFill>
                  <a:schemeClr val="accent5"/>
                </a:solidFill>
              </a:rPr>
              <a:t>Invert </a:t>
            </a:r>
            <a:r>
              <a:rPr lang="mk-MK" dirty="0" smtClean="0"/>
              <a:t>филтерот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37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ДЕТЕКЦИЈА НА ОБЈЕКТИ</a:t>
            </a:r>
            <a:endParaRPr dirty="0"/>
          </a:p>
        </p:txBody>
      </p:sp>
      <p:sp>
        <p:nvSpPr>
          <p:cNvPr id="426" name="Google Shape;426;p38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ф</a:t>
            </a:r>
            <a:r>
              <a:rPr lang="mk-MK" smtClean="0"/>
              <a:t>илтри </a:t>
            </a:r>
            <a:r>
              <a:rPr lang="mk-MK" dirty="0" smtClean="0"/>
              <a:t>со видео</a:t>
            </a:r>
            <a:endParaRPr dirty="0"/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0"/>
          <p:cNvGrpSpPr/>
          <p:nvPr/>
        </p:nvGrpSpPr>
        <p:grpSpPr>
          <a:xfrm>
            <a:off x="359950" y="1436345"/>
            <a:ext cx="8411400" cy="2833541"/>
            <a:chOff x="359950" y="1436345"/>
            <a:chExt cx="8411400" cy="2833541"/>
          </a:xfrm>
        </p:grpSpPr>
        <p:sp>
          <p:nvSpPr>
            <p:cNvPr id="676" name="Google Shape;676;p50"/>
            <p:cNvSpPr/>
            <p:nvPr/>
          </p:nvSpPr>
          <p:spPr>
            <a:xfrm>
              <a:off x="359950" y="2830620"/>
              <a:ext cx="84114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75527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448532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721528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585035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312030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 rot="5400000">
              <a:off x="673662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 rot="5400000">
              <a:off x="4006545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000">
              <a:off x="1276470" y="1020706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 rot="5400000">
              <a:off x="264152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 rot="5400000">
              <a:off x="5371570" y="2723481"/>
              <a:ext cx="1130766" cy="1962043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50"/>
            <p:cNvCxnSpPr/>
            <p:nvPr/>
          </p:nvCxnSpPr>
          <p:spPr>
            <a:xfrm>
              <a:off x="320690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5936950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/>
            <p:nvPr/>
          </p:nvCxnSpPr>
          <p:spPr>
            <a:xfrm>
              <a:off x="1841850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457202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7301975" y="256369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5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OBJECT </a:t>
            </a:r>
            <a:r>
              <a:rPr lang="en" dirty="0" smtClean="0">
                <a:latin typeface="+mj-lt"/>
              </a:rPr>
              <a:t>DETECTION </a:t>
            </a:r>
            <a:endParaRPr dirty="0">
              <a:latin typeface="+mj-lt"/>
            </a:endParaRPr>
          </a:p>
        </p:txBody>
      </p:sp>
      <p:sp>
        <p:nvSpPr>
          <p:cNvPr id="693" name="Google Shape;693;p50"/>
          <p:cNvSpPr txBox="1">
            <a:spLocks noGrp="1"/>
          </p:cNvSpPr>
          <p:nvPr>
            <p:ph type="subTitle" idx="4294967295"/>
          </p:nvPr>
        </p:nvSpPr>
        <p:spPr>
          <a:xfrm>
            <a:off x="825632" y="1742847"/>
            <a:ext cx="1985400" cy="843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mk-MK" sz="1100" dirty="0">
                <a:latin typeface="+mn-lt"/>
              </a:rPr>
              <a:t>Техниката за откривање лица на Виола и </a:t>
            </a:r>
            <a:r>
              <a:rPr lang="mk-MK" sz="1100" dirty="0" smtClean="0">
                <a:latin typeface="+mn-lt"/>
              </a:rPr>
              <a:t>Џонс.</a:t>
            </a:r>
            <a:endParaRPr sz="1100" dirty="0">
              <a:latin typeface="+mn-lt"/>
            </a:endParaRPr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4294967295"/>
          </p:nvPr>
        </p:nvSpPr>
        <p:spPr>
          <a:xfrm>
            <a:off x="3539243" y="1503370"/>
            <a:ext cx="2065563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 smtClean="0">
                <a:solidFill>
                  <a:schemeClr val="accent5"/>
                </a:solidFill>
                <a:latin typeface="+mj-lt"/>
                <a:ea typeface="Abel"/>
                <a:cs typeface="Abel"/>
                <a:sym typeface="Abel"/>
              </a:rPr>
              <a:t>HAAR </a:t>
            </a:r>
            <a:r>
              <a:rPr lang="mk-MK" sz="1200" u="sng" dirty="0" smtClean="0">
                <a:solidFill>
                  <a:schemeClr val="accent5"/>
                </a:solidFill>
                <a:latin typeface="+mj-lt"/>
                <a:ea typeface="Abel"/>
                <a:cs typeface="Abel"/>
                <a:sym typeface="Abel"/>
              </a:rPr>
              <a:t>КАРАКТЕРИСТИКИ</a:t>
            </a:r>
            <a:endParaRPr sz="1200" u="sng" dirty="0">
              <a:solidFill>
                <a:schemeClr val="accent5"/>
              </a:solidFill>
              <a:latin typeface="+mj-lt"/>
              <a:ea typeface="Abel"/>
              <a:cs typeface="Abel"/>
              <a:sym typeface="Abel"/>
            </a:endParaRPr>
          </a:p>
        </p:txBody>
      </p:sp>
      <p:sp>
        <p:nvSpPr>
          <p:cNvPr id="695" name="Google Shape;695;p50"/>
          <p:cNvSpPr txBox="1">
            <a:spLocks noGrp="1"/>
          </p:cNvSpPr>
          <p:nvPr>
            <p:ph type="subTitle" idx="4294967295"/>
          </p:nvPr>
        </p:nvSpPr>
        <p:spPr>
          <a:xfrm>
            <a:off x="3579063" y="1735345"/>
            <a:ext cx="19857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100" dirty="0" smtClean="0">
                <a:latin typeface="+mn-lt"/>
              </a:rPr>
              <a:t>Пресметување разлика на збирот на светлите и на темните пиксели.</a:t>
            </a:r>
            <a:endParaRPr sz="1100" dirty="0">
              <a:latin typeface="+mn-lt"/>
            </a:endParaRPr>
          </a:p>
        </p:txBody>
      </p:sp>
      <p:sp>
        <p:nvSpPr>
          <p:cNvPr id="696" name="Google Shape;696;p50"/>
          <p:cNvSpPr txBox="1">
            <a:spLocks noGrp="1"/>
          </p:cNvSpPr>
          <p:nvPr>
            <p:ph type="subTitle" idx="4294967295"/>
          </p:nvPr>
        </p:nvSpPr>
        <p:spPr>
          <a:xfrm>
            <a:off x="849271" y="1503370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1200" u="sng" dirty="0" smtClean="0">
                <a:solidFill>
                  <a:schemeClr val="accent5"/>
                </a:solidFill>
                <a:latin typeface="+mj-lt"/>
                <a:ea typeface="Abel"/>
                <a:cs typeface="Abel"/>
              </a:rPr>
              <a:t>HAAR CASCADE</a:t>
            </a:r>
            <a:endParaRPr sz="1200" u="sng" dirty="0">
              <a:solidFill>
                <a:schemeClr val="accent5"/>
              </a:solidFill>
              <a:latin typeface="+mj-lt"/>
              <a:ea typeface="Abel"/>
              <a:cs typeface="Abel"/>
              <a:sym typeface="Abel"/>
            </a:endParaRPr>
          </a:p>
        </p:txBody>
      </p:sp>
      <p:sp>
        <p:nvSpPr>
          <p:cNvPr id="697" name="Google Shape;697;p50"/>
          <p:cNvSpPr txBox="1">
            <a:spLocks noGrp="1"/>
          </p:cNvSpPr>
          <p:nvPr>
            <p:ph type="subTitle" idx="4294967295"/>
          </p:nvPr>
        </p:nvSpPr>
        <p:spPr>
          <a:xfrm>
            <a:off x="6309125" y="1503370"/>
            <a:ext cx="1985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u="sng" dirty="0" smtClean="0">
                <a:solidFill>
                  <a:schemeClr val="accent5"/>
                </a:solidFill>
                <a:latin typeface="+mj-lt"/>
                <a:ea typeface="Abel"/>
                <a:cs typeface="Abel"/>
                <a:sym typeface="Abel"/>
              </a:rPr>
              <a:t>РЕЗУЛТАТ</a:t>
            </a:r>
            <a:endParaRPr sz="1200" u="sng" dirty="0">
              <a:solidFill>
                <a:schemeClr val="accent5"/>
              </a:solidFill>
              <a:latin typeface="+mj-lt"/>
              <a:ea typeface="Abel"/>
              <a:cs typeface="Abel"/>
              <a:sym typeface="Abel"/>
            </a:endParaRPr>
          </a:p>
        </p:txBody>
      </p:sp>
      <p:sp>
        <p:nvSpPr>
          <p:cNvPr id="698" name="Google Shape;698;p50"/>
          <p:cNvSpPr txBox="1">
            <a:spLocks noGrp="1"/>
          </p:cNvSpPr>
          <p:nvPr>
            <p:ph type="subTitle" idx="4294967295"/>
          </p:nvPr>
        </p:nvSpPr>
        <p:spPr>
          <a:xfrm>
            <a:off x="6309125" y="1735345"/>
            <a:ext cx="19857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100" dirty="0" smtClean="0">
                <a:latin typeface="+mn-lt"/>
              </a:rPr>
              <a:t>Поблиску до 1 значи детектиран раб.</a:t>
            </a:r>
            <a:endParaRPr sz="1100" dirty="0">
              <a:latin typeface="+mn-lt"/>
            </a:endParaRPr>
          </a:p>
        </p:txBody>
      </p:sp>
      <p:sp>
        <p:nvSpPr>
          <p:cNvPr id="699" name="Google Shape;699;p50"/>
          <p:cNvSpPr txBox="1">
            <a:spLocks noGrp="1"/>
          </p:cNvSpPr>
          <p:nvPr>
            <p:ph type="subTitle" idx="4294967295"/>
          </p:nvPr>
        </p:nvSpPr>
        <p:spPr>
          <a:xfrm>
            <a:off x="2214275" y="3438120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700" name="Google Shape;700;p50"/>
          <p:cNvSpPr txBox="1">
            <a:spLocks noGrp="1"/>
          </p:cNvSpPr>
          <p:nvPr>
            <p:ph type="subTitle" idx="4294967295"/>
          </p:nvPr>
        </p:nvSpPr>
        <p:spPr>
          <a:xfrm>
            <a:off x="2214321" y="3206145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DAY 2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01" name="Google Shape;701;p50"/>
          <p:cNvSpPr txBox="1">
            <a:spLocks noGrp="1"/>
          </p:cNvSpPr>
          <p:nvPr>
            <p:ph type="subTitle" idx="4294967295"/>
          </p:nvPr>
        </p:nvSpPr>
        <p:spPr>
          <a:xfrm>
            <a:off x="4944325" y="3438120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Moon is an astronomical body orbiting Earth</a:t>
            </a:r>
            <a:endParaRPr/>
          </a:p>
        </p:txBody>
      </p:sp>
      <p:sp>
        <p:nvSpPr>
          <p:cNvPr id="702" name="Google Shape;702;p50"/>
          <p:cNvSpPr txBox="1">
            <a:spLocks noGrp="1"/>
          </p:cNvSpPr>
          <p:nvPr>
            <p:ph type="subTitle" idx="4294967295"/>
          </p:nvPr>
        </p:nvSpPr>
        <p:spPr>
          <a:xfrm>
            <a:off x="4944371" y="3206145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DAY 4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4" y="3139119"/>
            <a:ext cx="2783771" cy="1699909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31" name="Picture 3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95"/>
          <a:stretch/>
        </p:blipFill>
        <p:spPr>
          <a:xfrm>
            <a:off x="4944279" y="3139119"/>
            <a:ext cx="2786701" cy="1714085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234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body" idx="1"/>
          </p:nvPr>
        </p:nvSpPr>
        <p:spPr>
          <a:xfrm>
            <a:off x="6165575" y="1533030"/>
            <a:ext cx="2755225" cy="2682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latin typeface="+mn-lt"/>
              </a:rPr>
              <a:t>За подобри перформанси при извршување се користи концепт на интегрална слика.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 smtClean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latin typeface="+mn-lt"/>
              </a:rPr>
              <a:t>Вредноста на пикселот е еднаква на збирот на сите пиксели претходно.</a:t>
            </a:r>
            <a:endParaRPr dirty="0">
              <a:latin typeface="+mn-lt"/>
            </a:endParaRPr>
          </a:p>
        </p:txBody>
      </p: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КОНЦЕПТ НА ИНТЕГРАЛНА СЛИКА</a:t>
            </a:r>
            <a:endParaRPr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0" y="1533030"/>
            <a:ext cx="5923280" cy="2682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371" y="89959"/>
            <a:ext cx="6634925" cy="430650"/>
          </a:xfrm>
        </p:spPr>
        <p:txBody>
          <a:bodyPr/>
          <a:lstStyle/>
          <a:p>
            <a:r>
              <a:rPr lang="mk-MK" dirty="0" smtClean="0"/>
              <a:t>ИМПЛЕМЕНТАЦИЈА НА ДЕТЕКЦИЈА ВО </a:t>
            </a:r>
            <a:r>
              <a:rPr lang="en-US" dirty="0" smtClean="0"/>
              <a:t>PYTHON</a:t>
            </a:r>
            <a:endParaRPr lang="mk-MK" dirty="0"/>
          </a:p>
        </p:txBody>
      </p:sp>
      <p:grpSp>
        <p:nvGrpSpPr>
          <p:cNvPr id="3" name="Google Shape;869;p56"/>
          <p:cNvGrpSpPr/>
          <p:nvPr/>
        </p:nvGrpSpPr>
        <p:grpSpPr>
          <a:xfrm rot="4748863">
            <a:off x="3720135" y="1433224"/>
            <a:ext cx="1639214" cy="2176104"/>
            <a:chOff x="1130829" y="1642482"/>
            <a:chExt cx="2180584" cy="2108452"/>
          </a:xfrm>
        </p:grpSpPr>
        <p:sp>
          <p:nvSpPr>
            <p:cNvPr id="4" name="Google Shape;870;p56"/>
            <p:cNvSpPr/>
            <p:nvPr/>
          </p:nvSpPr>
          <p:spPr>
            <a:xfrm rot="9285462" flipH="1">
              <a:off x="1372344" y="1856952"/>
              <a:ext cx="1325950" cy="142958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71;p56"/>
            <p:cNvSpPr/>
            <p:nvPr/>
          </p:nvSpPr>
          <p:spPr>
            <a:xfrm rot="9285462" flipH="1">
              <a:off x="1744813" y="1896298"/>
              <a:ext cx="1292958" cy="156770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2;p56"/>
            <p:cNvSpPr/>
            <p:nvPr/>
          </p:nvSpPr>
          <p:spPr>
            <a:xfrm rot="9285462" flipH="1">
              <a:off x="1553610" y="1938143"/>
              <a:ext cx="1494610" cy="156901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69;p56"/>
          <p:cNvGrpSpPr/>
          <p:nvPr/>
        </p:nvGrpSpPr>
        <p:grpSpPr>
          <a:xfrm>
            <a:off x="3433848" y="1462725"/>
            <a:ext cx="2354595" cy="2276706"/>
            <a:chOff x="1130829" y="1642482"/>
            <a:chExt cx="2180584" cy="2108452"/>
          </a:xfrm>
        </p:grpSpPr>
        <p:sp>
          <p:nvSpPr>
            <p:cNvPr id="8" name="Google Shape;870;p56"/>
            <p:cNvSpPr/>
            <p:nvPr/>
          </p:nvSpPr>
          <p:spPr>
            <a:xfrm rot="9285462" flipH="1">
              <a:off x="1372344" y="1856952"/>
              <a:ext cx="1325950" cy="142958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71;p56"/>
            <p:cNvSpPr/>
            <p:nvPr/>
          </p:nvSpPr>
          <p:spPr>
            <a:xfrm rot="9285462" flipH="1">
              <a:off x="1744813" y="1896298"/>
              <a:ext cx="1292958" cy="156770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72;p56"/>
            <p:cNvSpPr/>
            <p:nvPr/>
          </p:nvSpPr>
          <p:spPr>
            <a:xfrm rot="9285462" flipH="1">
              <a:off x="1553610" y="1938143"/>
              <a:ext cx="1494610" cy="156901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69;p56"/>
          <p:cNvGrpSpPr/>
          <p:nvPr/>
        </p:nvGrpSpPr>
        <p:grpSpPr>
          <a:xfrm rot="6517878">
            <a:off x="4024424" y="1793814"/>
            <a:ext cx="1209303" cy="1476312"/>
            <a:chOff x="1130829" y="1642482"/>
            <a:chExt cx="2180584" cy="2108452"/>
          </a:xfrm>
        </p:grpSpPr>
        <p:sp>
          <p:nvSpPr>
            <p:cNvPr id="12" name="Google Shape;870;p56"/>
            <p:cNvSpPr/>
            <p:nvPr/>
          </p:nvSpPr>
          <p:spPr>
            <a:xfrm rot="9285462" flipH="1">
              <a:off x="1372344" y="1856952"/>
              <a:ext cx="1325950" cy="142958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1;p56"/>
            <p:cNvSpPr/>
            <p:nvPr/>
          </p:nvSpPr>
          <p:spPr>
            <a:xfrm rot="9285462" flipH="1">
              <a:off x="1744813" y="1896298"/>
              <a:ext cx="1292958" cy="156770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2;p56"/>
            <p:cNvSpPr/>
            <p:nvPr/>
          </p:nvSpPr>
          <p:spPr>
            <a:xfrm rot="9285462" flipH="1">
              <a:off x="1553610" y="1938143"/>
              <a:ext cx="1494610" cy="156901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04;p36"/>
          <p:cNvGrpSpPr/>
          <p:nvPr/>
        </p:nvGrpSpPr>
        <p:grpSpPr>
          <a:xfrm>
            <a:off x="432000" y="786546"/>
            <a:ext cx="2885066" cy="3783486"/>
            <a:chOff x="1248486" y="738825"/>
            <a:chExt cx="6646939" cy="3665950"/>
          </a:xfrm>
        </p:grpSpPr>
        <p:sp>
          <p:nvSpPr>
            <p:cNvPr id="17" name="Google Shape;405;p3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6;p36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0063" y="908506"/>
            <a:ext cx="2850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mk-MK" dirty="0" smtClean="0"/>
          </a:p>
          <a:p>
            <a:pPr marL="342900" indent="-342900">
              <a:buClr>
                <a:schemeClr val="accent5"/>
              </a:buClr>
              <a:buFont typeface="+mj-lt"/>
              <a:buAutoNum type="arabicPeriod"/>
            </a:pPr>
            <a:r>
              <a:rPr lang="mk-MK" dirty="0">
                <a:solidFill>
                  <a:srgbClr val="DCAE52"/>
                </a:solidFill>
              </a:rPr>
              <a:t>С</a:t>
            </a:r>
            <a:r>
              <a:rPr lang="mk-MK" dirty="0" smtClean="0">
                <a:solidFill>
                  <a:srgbClr val="DCAE52"/>
                </a:solidFill>
              </a:rPr>
              <a:t>е вклулува моделот од </a:t>
            </a:r>
            <a:r>
              <a:rPr lang="en-US" dirty="0" smtClean="0">
                <a:solidFill>
                  <a:srgbClr val="DCAE52"/>
                </a:solidFill>
              </a:rPr>
              <a:t>GitHub </a:t>
            </a:r>
            <a:r>
              <a:rPr lang="mk-MK" dirty="0" smtClean="0">
                <a:solidFill>
                  <a:srgbClr val="DCAE52"/>
                </a:solidFill>
              </a:rPr>
              <a:t>со </a:t>
            </a:r>
            <a:r>
              <a:rPr lang="en-US" i="1" dirty="0" smtClean="0">
                <a:solidFill>
                  <a:srgbClr val="DCAE52"/>
                </a:solidFill>
              </a:rPr>
              <a:t>Classifier</a:t>
            </a:r>
            <a:r>
              <a:rPr lang="mk-MK" i="1" dirty="0" smtClean="0">
                <a:solidFill>
                  <a:srgbClr val="DCAE52"/>
                </a:solidFill>
              </a:rPr>
              <a:t> = </a:t>
            </a:r>
            <a:r>
              <a:rPr lang="en-US" i="1" dirty="0" smtClean="0">
                <a:solidFill>
                  <a:srgbClr val="FFDD6B"/>
                </a:solidFill>
              </a:rPr>
              <a:t>CascadeClassifier</a:t>
            </a:r>
            <a:r>
              <a:rPr lang="mk-MK" i="1" dirty="0" smtClean="0">
                <a:solidFill>
                  <a:srgbClr val="FFDD6B"/>
                </a:solidFill>
              </a:rPr>
              <a:t> </a:t>
            </a:r>
            <a:r>
              <a:rPr lang="en-US" i="1" dirty="0" smtClean="0">
                <a:solidFill>
                  <a:srgbClr val="FFDD6B"/>
                </a:solidFill>
              </a:rPr>
              <a:t>(</a:t>
            </a:r>
            <a:r>
              <a:rPr lang="en-US" i="1" dirty="0">
                <a:solidFill>
                  <a:srgbClr val="FFDD6B"/>
                </a:solidFill>
              </a:rPr>
              <a:t>'haarcascade_frontalface_default.xml</a:t>
            </a:r>
            <a:r>
              <a:rPr lang="en-US" i="1" dirty="0" smtClean="0">
                <a:solidFill>
                  <a:srgbClr val="FFDD6B"/>
                </a:solidFill>
              </a:rPr>
              <a:t>')</a:t>
            </a:r>
            <a:r>
              <a:rPr lang="mk-MK" i="1" dirty="0" smtClean="0">
                <a:solidFill>
                  <a:srgbClr val="FFDD6B"/>
                </a:solidFill>
              </a:rPr>
              <a:t>;</a:t>
            </a:r>
            <a:endParaRPr lang="en-US" i="1" dirty="0" smtClean="0">
              <a:solidFill>
                <a:srgbClr val="FFDD6B"/>
              </a:solidFill>
            </a:endParaRPr>
          </a:p>
          <a:p>
            <a:pPr marL="342900" indent="-342900">
              <a:buClr>
                <a:schemeClr val="accent5"/>
              </a:buClr>
              <a:buFont typeface="+mj-lt"/>
              <a:buAutoNum type="arabicPeriod"/>
            </a:pPr>
            <a:endParaRPr lang="en-US" i="1" dirty="0" smtClean="0">
              <a:solidFill>
                <a:srgbClr val="FFDD6B"/>
              </a:solidFill>
            </a:endParaRPr>
          </a:p>
          <a:p>
            <a:pPr marL="342900" indent="-342900">
              <a:buClr>
                <a:schemeClr val="accent5"/>
              </a:buClr>
              <a:buFont typeface="+mj-lt"/>
              <a:buAutoNum type="arabicPeriod"/>
            </a:pPr>
            <a:r>
              <a:rPr lang="en-US" i="1" dirty="0" smtClean="0">
                <a:solidFill>
                  <a:srgbClr val="FFDD6B"/>
                </a:solidFill>
              </a:rPr>
              <a:t>faces </a:t>
            </a:r>
            <a:r>
              <a:rPr lang="en-US" i="1" dirty="0">
                <a:solidFill>
                  <a:srgbClr val="FFDD6B"/>
                </a:solidFill>
              </a:rPr>
              <a:t>= </a:t>
            </a:r>
            <a:r>
              <a:rPr lang="en-US" i="1" dirty="0" smtClean="0">
                <a:solidFill>
                  <a:srgbClr val="FFDD6B"/>
                </a:solidFill>
              </a:rPr>
              <a:t>classifier.detectMultiScale (image);</a:t>
            </a:r>
          </a:p>
          <a:p>
            <a:pPr marL="342900" indent="-342900">
              <a:buClr>
                <a:schemeClr val="accent5"/>
              </a:buClr>
              <a:buFont typeface="+mj-lt"/>
              <a:buAutoNum type="arabicPeriod"/>
            </a:pPr>
            <a:endParaRPr lang="en-US" i="1" dirty="0" smtClean="0">
              <a:solidFill>
                <a:srgbClr val="FFDD6B"/>
              </a:solidFill>
            </a:endParaRPr>
          </a:p>
          <a:p>
            <a:pPr marL="342900" indent="-342900">
              <a:buClr>
                <a:schemeClr val="accent5"/>
              </a:buClr>
              <a:buFont typeface="+mj-lt"/>
              <a:buAutoNum type="arabicPeriod"/>
            </a:pPr>
            <a:r>
              <a:rPr lang="en-US" i="1" dirty="0" smtClean="0">
                <a:solidFill>
                  <a:srgbClr val="FFDD6B"/>
                </a:solidFill>
              </a:rPr>
              <a:t>for </a:t>
            </a:r>
            <a:r>
              <a:rPr lang="en-US" i="1" dirty="0">
                <a:solidFill>
                  <a:srgbClr val="FFDD6B"/>
                </a:solidFill>
              </a:rPr>
              <a:t>box in </a:t>
            </a:r>
            <a:r>
              <a:rPr lang="en-US" i="1" dirty="0" smtClean="0">
                <a:solidFill>
                  <a:srgbClr val="FFDD6B"/>
                </a:solidFill>
              </a:rPr>
              <a:t>faces:</a:t>
            </a:r>
            <a:endParaRPr lang="en-US" i="1" dirty="0">
              <a:solidFill>
                <a:srgbClr val="FFDD6B"/>
              </a:solidFill>
            </a:endParaRPr>
          </a:p>
          <a:p>
            <a:pPr fontAlgn="base">
              <a:buClr>
                <a:schemeClr val="accent5"/>
              </a:buClr>
            </a:pPr>
            <a:r>
              <a:rPr lang="en-US" i="1" dirty="0" smtClean="0">
                <a:solidFill>
                  <a:srgbClr val="FFDD6B"/>
                </a:solidFill>
              </a:rPr>
              <a:t>	print(face).</a:t>
            </a:r>
            <a:endParaRPr lang="en-US" i="1" dirty="0">
              <a:solidFill>
                <a:srgbClr val="FFDD6B"/>
              </a:solidFill>
            </a:endParaRPr>
          </a:p>
          <a:p>
            <a:endParaRPr lang="mk-MK" i="1" dirty="0" smtClean="0">
              <a:solidFill>
                <a:srgbClr val="DCAE5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mk-MK" i="1" dirty="0">
              <a:solidFill>
                <a:srgbClr val="DCAE5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mk-MK" i="1" dirty="0" smtClean="0">
              <a:solidFill>
                <a:srgbClr val="DCAE52"/>
              </a:solidFill>
            </a:endParaRPr>
          </a:p>
        </p:txBody>
      </p:sp>
      <p:grpSp>
        <p:nvGrpSpPr>
          <p:cNvPr id="23" name="Google Shape;404;p36"/>
          <p:cNvGrpSpPr/>
          <p:nvPr/>
        </p:nvGrpSpPr>
        <p:grpSpPr>
          <a:xfrm>
            <a:off x="5847917" y="786413"/>
            <a:ext cx="2885066" cy="3783486"/>
            <a:chOff x="1248485" y="738825"/>
            <a:chExt cx="6646940" cy="3665950"/>
          </a:xfrm>
        </p:grpSpPr>
        <p:sp>
          <p:nvSpPr>
            <p:cNvPr id="24" name="Google Shape;405;p3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6;p36"/>
            <p:cNvSpPr/>
            <p:nvPr/>
          </p:nvSpPr>
          <p:spPr>
            <a:xfrm rot="5400000">
              <a:off x="2739044" y="-751734"/>
              <a:ext cx="3665822" cy="6646940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55083" y="807548"/>
            <a:ext cx="283411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endParaRPr lang="en-US" dirty="0" smtClean="0">
              <a:solidFill>
                <a:schemeClr val="accent5"/>
              </a:solidFill>
            </a:endParaRPr>
          </a:p>
          <a:p>
            <a:pPr>
              <a:spcAft>
                <a:spcPts val="600"/>
              </a:spcAft>
              <a:buClr>
                <a:schemeClr val="accent5"/>
              </a:buClr>
            </a:pPr>
            <a:r>
              <a:rPr lang="mk-MK" dirty="0" smtClean="0">
                <a:solidFill>
                  <a:schemeClr val="accent5"/>
                </a:solidFill>
              </a:rPr>
              <a:t>Резултат на печатењето е: </a:t>
            </a:r>
          </a:p>
          <a:p>
            <a:pPr marL="285750" indent="-285750" fontAlgn="base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mk-MK" dirty="0">
                <a:solidFill>
                  <a:schemeClr val="accent5"/>
                </a:solidFill>
              </a:rPr>
              <a:t>[174  75 107 107</a:t>
            </a:r>
            <a:r>
              <a:rPr lang="mk-MK" dirty="0" smtClean="0">
                <a:solidFill>
                  <a:schemeClr val="accent5"/>
                </a:solidFill>
              </a:rPr>
              <a:t>]</a:t>
            </a:r>
            <a:r>
              <a:rPr lang="en-US" dirty="0" smtClean="0">
                <a:solidFill>
                  <a:schemeClr val="accent5"/>
                </a:solidFill>
              </a:rPr>
              <a:t>;</a:t>
            </a:r>
            <a:endParaRPr lang="mk-MK" dirty="0">
              <a:solidFill>
                <a:schemeClr val="accent5"/>
              </a:solidFill>
            </a:endParaRPr>
          </a:p>
          <a:p>
            <a:pPr marL="285750" indent="-285750" fontAlgn="base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mk-MK" dirty="0">
                <a:solidFill>
                  <a:schemeClr val="accent5"/>
                </a:solidFill>
              </a:rPr>
              <a:t>[360 102 101 101</a:t>
            </a:r>
            <a:r>
              <a:rPr lang="mk-MK" dirty="0" smtClean="0">
                <a:solidFill>
                  <a:schemeClr val="accent5"/>
                </a:solidFill>
              </a:rPr>
              <a:t>]</a:t>
            </a:r>
            <a:r>
              <a:rPr lang="en-US" dirty="0" smtClean="0">
                <a:solidFill>
                  <a:schemeClr val="accent5"/>
                </a:solidFill>
              </a:rPr>
              <a:t>.</a:t>
            </a:r>
          </a:p>
          <a:p>
            <a:pPr fontAlgn="base"/>
            <a:endParaRPr lang="en-US" dirty="0"/>
          </a:p>
          <a:p>
            <a:pPr fontAlgn="base"/>
            <a:endParaRPr lang="mk-MK" dirty="0"/>
          </a:p>
          <a:p>
            <a:endParaRPr lang="mk-MK" dirty="0"/>
          </a:p>
        </p:txBody>
      </p:sp>
      <p:sp>
        <p:nvSpPr>
          <p:cNvPr id="28" name="TextBox 27"/>
          <p:cNvSpPr txBox="1"/>
          <p:nvPr/>
        </p:nvSpPr>
        <p:spPr>
          <a:xfrm>
            <a:off x="6229678" y="1888571"/>
            <a:ext cx="777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5"/>
                </a:solidFill>
              </a:rPr>
              <a:t>X=174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pPr algn="r"/>
            <a:endParaRPr lang="en-US" dirty="0" smtClean="0">
              <a:solidFill>
                <a:schemeClr val="accent5"/>
              </a:solidFill>
            </a:endParaRPr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Y=75 </a:t>
            </a:r>
            <a:endParaRPr lang="mk-MK" dirty="0">
              <a:solidFill>
                <a:schemeClr val="accent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2555" y="3707925"/>
            <a:ext cx="19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w</a:t>
            </a:r>
            <a:r>
              <a:rPr lang="en-US" dirty="0" smtClean="0">
                <a:solidFill>
                  <a:schemeClr val="accent5"/>
                </a:solidFill>
              </a:rPr>
              <a:t>idth=107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h</a:t>
            </a:r>
            <a:r>
              <a:rPr lang="en-US" dirty="0" smtClean="0">
                <a:solidFill>
                  <a:schemeClr val="accent5"/>
                </a:solidFill>
              </a:rPr>
              <a:t>eight=107</a:t>
            </a:r>
            <a:endParaRPr lang="mk-MK" dirty="0">
              <a:solidFill>
                <a:schemeClr val="accent5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b="1996"/>
          <a:stretch/>
        </p:blipFill>
        <p:spPr>
          <a:xfrm>
            <a:off x="6981987" y="2100833"/>
            <a:ext cx="946781" cy="1383967"/>
          </a:xfrm>
          <a:prstGeom prst="rect">
            <a:avLst/>
          </a:prstGeom>
          <a:ln w="254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94758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6"/>
          <p:cNvGrpSpPr/>
          <p:nvPr/>
        </p:nvGrpSpPr>
        <p:grpSpPr>
          <a:xfrm>
            <a:off x="2893061" y="1669745"/>
            <a:ext cx="3358034" cy="1804014"/>
            <a:chOff x="1291761" y="738825"/>
            <a:chExt cx="6646939" cy="3665950"/>
          </a:xfrm>
        </p:grpSpPr>
        <p:sp>
          <p:nvSpPr>
            <p:cNvPr id="610" name="Google Shape;610;p46"/>
            <p:cNvSpPr/>
            <p:nvPr/>
          </p:nvSpPr>
          <p:spPr>
            <a:xfrm>
              <a:off x="1314800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 rot="5400000">
              <a:off x="2782319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6"/>
          <p:cNvSpPr txBox="1">
            <a:spLocks noGrp="1"/>
          </p:cNvSpPr>
          <p:nvPr>
            <p:ph type="subTitle" idx="1"/>
          </p:nvPr>
        </p:nvSpPr>
        <p:spPr>
          <a:xfrm>
            <a:off x="3334123" y="1786020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mk-MK" dirty="0" smtClean="0"/>
              <a:t>Резултат од </a:t>
            </a:r>
            <a:r>
              <a:rPr lang="en-US" b="1" dirty="0" smtClean="0">
                <a:solidFill>
                  <a:schemeClr val="accent5"/>
                </a:solidFill>
              </a:rPr>
              <a:t>HALLOWEEN</a:t>
            </a:r>
            <a:r>
              <a:rPr lang="en-US" dirty="0" smtClean="0"/>
              <a:t> </a:t>
            </a:r>
            <a:r>
              <a:rPr lang="mk-MK" dirty="0" smtClean="0"/>
              <a:t>филтерот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88" y="1426647"/>
            <a:ext cx="3099692" cy="230462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830" y="1426647"/>
            <a:ext cx="3087189" cy="2304628"/>
          </a:xfrm>
          <a:prstGeom prst="rect">
            <a:avLst/>
          </a:prstGeom>
        </p:spPr>
      </p:pic>
      <p:sp>
        <p:nvSpPr>
          <p:cNvPr id="14" name="Google Shape;424;p38"/>
          <p:cNvSpPr/>
          <p:nvPr/>
        </p:nvSpPr>
        <p:spPr>
          <a:xfrm>
            <a:off x="139029" y="17652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5;p38"/>
          <p:cNvSpPr txBox="1">
            <a:spLocks/>
          </p:cNvSpPr>
          <p:nvPr/>
        </p:nvSpPr>
        <p:spPr>
          <a:xfrm>
            <a:off x="1335479" y="121406"/>
            <a:ext cx="6033725" cy="69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2000" dirty="0" smtClean="0">
                <a:latin typeface="+mj-lt"/>
              </a:rPr>
              <a:t>HALLOWEEN </a:t>
            </a:r>
            <a:r>
              <a:rPr lang="mk-MK" sz="2000" dirty="0" smtClean="0">
                <a:latin typeface="+mj-lt"/>
              </a:rPr>
              <a:t>ФИЛТЕР</a:t>
            </a:r>
            <a:endParaRPr lang="mk-MK" sz="2000" dirty="0">
              <a:latin typeface="+mj-lt"/>
            </a:endParaRPr>
          </a:p>
        </p:txBody>
      </p:sp>
      <p:sp>
        <p:nvSpPr>
          <p:cNvPr id="16" name="Google Shape;427;p38"/>
          <p:cNvSpPr txBox="1">
            <a:spLocks/>
          </p:cNvSpPr>
          <p:nvPr/>
        </p:nvSpPr>
        <p:spPr>
          <a:xfrm>
            <a:off x="246657" y="204335"/>
            <a:ext cx="411260" cy="52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accent5"/>
                </a:solidFill>
                <a:latin typeface="Abel" panose="020B060402020202020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093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>
            <a:spLocks noGrp="1"/>
          </p:cNvSpPr>
          <p:nvPr>
            <p:ph type="title"/>
          </p:nvPr>
        </p:nvSpPr>
        <p:spPr>
          <a:xfrm>
            <a:off x="0" y="142932"/>
            <a:ext cx="9143999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ИМПЛЕМЕНТАЦИЈА</a:t>
            </a:r>
            <a:endParaRPr dirty="0"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4"/>
          </p:nvPr>
        </p:nvSpPr>
        <p:spPr>
          <a:xfrm>
            <a:off x="2117675" y="3535710"/>
            <a:ext cx="2317525" cy="11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mk-MK" sz="1200" dirty="0" smtClean="0"/>
              <a:t>Со функцијата </a:t>
            </a:r>
            <a:r>
              <a:rPr lang="en-US" sz="1200" dirty="0" smtClean="0"/>
              <a:t>cv2.threshold()</a:t>
            </a:r>
            <a:r>
              <a:rPr lang="mk-MK" sz="1200" dirty="0" smtClean="0"/>
              <a:t> сите пиксели со вредност поголема од 10 добиваат нова вредност – 255.</a:t>
            </a:r>
            <a:endParaRPr sz="1200" dirty="0"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1"/>
          </p:nvPr>
        </p:nvSpPr>
        <p:spPr>
          <a:xfrm>
            <a:off x="2117675" y="1221037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HALLOWEEN </a:t>
            </a:r>
            <a:r>
              <a:rPr lang="mk-MK" dirty="0" smtClean="0"/>
              <a:t>МАСКА</a:t>
            </a:r>
            <a:endParaRPr dirty="0"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2"/>
          </p:nvPr>
        </p:nvSpPr>
        <p:spPr>
          <a:xfrm>
            <a:off x="2117675" y="1625336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 smtClean="0"/>
              <a:t>Маската која се користи како филтер.</a:t>
            </a:r>
            <a:endParaRPr sz="1200" dirty="0"/>
          </a:p>
        </p:txBody>
      </p:sp>
      <p:sp>
        <p:nvSpPr>
          <p:cNvPr id="838" name="Google Shape;838;p54"/>
          <p:cNvSpPr txBox="1">
            <a:spLocks noGrp="1"/>
          </p:cNvSpPr>
          <p:nvPr>
            <p:ph type="subTitle" idx="3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THRESHOLD</a:t>
            </a:r>
            <a:endParaRPr dirty="0"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5"/>
          </p:nvPr>
        </p:nvSpPr>
        <p:spPr>
          <a:xfrm>
            <a:off x="4825925" y="1221037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BITWISE NOT</a:t>
            </a:r>
            <a:endParaRPr dirty="0"/>
          </a:p>
        </p:txBody>
      </p:sp>
      <p:sp>
        <p:nvSpPr>
          <p:cNvPr id="840" name="Google Shape;840;p54"/>
          <p:cNvSpPr txBox="1">
            <a:spLocks noGrp="1"/>
          </p:cNvSpPr>
          <p:nvPr>
            <p:ph type="subTitle" idx="6"/>
          </p:nvPr>
        </p:nvSpPr>
        <p:spPr>
          <a:xfrm>
            <a:off x="4825925" y="1625336"/>
            <a:ext cx="22002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mk-MK" sz="1200" dirty="0" smtClean="0"/>
              <a:t>Примена на</a:t>
            </a:r>
            <a:r>
              <a:rPr lang="en-US" sz="1200" dirty="0" smtClean="0"/>
              <a:t> bitwise not </a:t>
            </a:r>
            <a:r>
              <a:rPr lang="mk-MK" sz="1200" dirty="0" smtClean="0"/>
              <a:t>операцијата над претходно добиенот резултат. </a:t>
            </a:r>
            <a:endParaRPr sz="1200" dirty="0"/>
          </a:p>
        </p:txBody>
      </p:sp>
      <p:pic>
        <p:nvPicPr>
          <p:cNvPr id="17" name="Picture 1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1" y="833289"/>
            <a:ext cx="1415907" cy="1801900"/>
          </a:xfrm>
          <a:prstGeom prst="rect">
            <a:avLst/>
          </a:prstGeom>
          <a:ln w="22225" cmpd="sng">
            <a:solidFill>
              <a:schemeClr val="accent5"/>
            </a:solidFill>
          </a:ln>
        </p:spPr>
      </p:pic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3" y="2768561"/>
            <a:ext cx="1417085" cy="1801900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19" name="Picture 1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99" y="833289"/>
            <a:ext cx="1415908" cy="1798139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sp>
        <p:nvSpPr>
          <p:cNvPr id="24" name="Google Shape;839;p54"/>
          <p:cNvSpPr txBox="1">
            <a:spLocks noGrp="1"/>
          </p:cNvSpPr>
          <p:nvPr>
            <p:ph type="subTitle" idx="5"/>
          </p:nvPr>
        </p:nvSpPr>
        <p:spPr>
          <a:xfrm>
            <a:off x="4825925" y="3101700"/>
            <a:ext cx="220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BITWISE AND</a:t>
            </a:r>
            <a:endParaRPr dirty="0"/>
          </a:p>
        </p:txBody>
      </p:sp>
      <p:sp>
        <p:nvSpPr>
          <p:cNvPr id="25" name="Google Shape;840;p54"/>
          <p:cNvSpPr txBox="1">
            <a:spLocks noGrp="1"/>
          </p:cNvSpPr>
          <p:nvPr>
            <p:ph type="subTitle" idx="6"/>
          </p:nvPr>
        </p:nvSpPr>
        <p:spPr>
          <a:xfrm>
            <a:off x="4825925" y="3505999"/>
            <a:ext cx="2200200" cy="1064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mk-MK" sz="1200" dirty="0" smtClean="0"/>
              <a:t>Примена на</a:t>
            </a:r>
            <a:r>
              <a:rPr lang="en-US" sz="1200" dirty="0" smtClean="0"/>
              <a:t> bitwise and </a:t>
            </a:r>
            <a:r>
              <a:rPr lang="mk-MK" sz="1200" dirty="0" smtClean="0"/>
              <a:t>операцијата над</a:t>
            </a:r>
            <a:r>
              <a:rPr lang="en-US" sz="1200" dirty="0" smtClean="0"/>
              <a:t> </a:t>
            </a:r>
            <a:r>
              <a:rPr lang="mk-MK" sz="1200" dirty="0" smtClean="0"/>
              <a:t>резултат од </a:t>
            </a:r>
            <a:r>
              <a:rPr lang="en-US" sz="1200" dirty="0" smtClean="0"/>
              <a:t>threshold</a:t>
            </a:r>
            <a:r>
              <a:rPr lang="mk-MK" sz="1200" dirty="0" smtClean="0"/>
              <a:t> и делот од сликата со детектираното лице. </a:t>
            </a:r>
            <a:endParaRPr sz="1200" dirty="0"/>
          </a:p>
        </p:txBody>
      </p:sp>
      <p:pic>
        <p:nvPicPr>
          <p:cNvPr id="26" name="Picture 2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72" y="2768561"/>
            <a:ext cx="1415908" cy="1791338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3590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subTitle" idx="2"/>
          </p:nvPr>
        </p:nvSpPr>
        <p:spPr>
          <a:xfrm>
            <a:off x="3397475" y="2688300"/>
            <a:ext cx="2349000" cy="14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 smtClean="0">
                <a:solidFill>
                  <a:schemeClr val="accent3"/>
                </a:solidFill>
              </a:rPr>
              <a:t>Оваа функција го овозможува крајниот резултат, односно ги собира двете слики добиени со </a:t>
            </a:r>
            <a:r>
              <a:rPr lang="en-US" sz="1200" dirty="0" smtClean="0">
                <a:solidFill>
                  <a:schemeClr val="accent3"/>
                </a:solidFill>
              </a:rPr>
              <a:t>bitwise and </a:t>
            </a:r>
            <a:r>
              <a:rPr lang="mk-MK" sz="1200" dirty="0" smtClean="0">
                <a:solidFill>
                  <a:schemeClr val="accent3"/>
                </a:solidFill>
              </a:rPr>
              <a:t>операцијата.</a:t>
            </a: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subTitle" idx="1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</a:t>
            </a:r>
            <a:endParaRPr dirty="0"/>
          </a:p>
        </p:txBody>
      </p:sp>
      <p:sp>
        <p:nvSpPr>
          <p:cNvPr id="374" name="Google Shape;374;p33"/>
          <p:cNvSpPr txBox="1">
            <a:spLocks noGrp="1"/>
          </p:cNvSpPr>
          <p:nvPr>
            <p:ph type="subTitle" idx="3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BITWISE </a:t>
            </a:r>
            <a:r>
              <a:rPr lang="en-US" dirty="0" smtClean="0"/>
              <a:t>AND</a:t>
            </a:r>
            <a:endParaRPr dirty="0"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4"/>
          </p:nvPr>
        </p:nvSpPr>
        <p:spPr>
          <a:xfrm>
            <a:off x="819875" y="2688300"/>
            <a:ext cx="2349000" cy="14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 smtClean="0"/>
              <a:t>Повторно се користи истата операција, но овој пат на оригиналната маска и</a:t>
            </a:r>
            <a:r>
              <a:rPr lang="en-US" sz="1200" dirty="0" smtClean="0"/>
              <a:t> </a:t>
            </a:r>
            <a:r>
              <a:rPr lang="mk-MK" sz="1200" dirty="0" smtClean="0"/>
              <a:t>сликата добиена со </a:t>
            </a:r>
            <a:r>
              <a:rPr lang="en-US" sz="1200" dirty="0" smtClean="0"/>
              <a:t>bitwise not </a:t>
            </a:r>
            <a:r>
              <a:rPr lang="mk-MK" sz="1200" dirty="0" smtClean="0"/>
              <a:t>операцијата</a:t>
            </a:r>
            <a:r>
              <a:rPr lang="en-US" sz="1200" dirty="0" smtClean="0"/>
              <a:t>.</a:t>
            </a:r>
            <a:r>
              <a:rPr lang="mk-MK" sz="1200" dirty="0" smtClean="0"/>
              <a:t> </a:t>
            </a:r>
            <a:endParaRPr sz="1200" dirty="0"/>
          </a:p>
        </p:txBody>
      </p:sp>
      <p:sp>
        <p:nvSpPr>
          <p:cNvPr id="376" name="Google Shape;376;p33"/>
          <p:cNvSpPr txBox="1">
            <a:spLocks noGrp="1"/>
          </p:cNvSpPr>
          <p:nvPr>
            <p:ph type="subTitle" idx="5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РЕЗУЛТАТ</a:t>
            </a:r>
            <a:endParaRPr dirty="0"/>
          </a:p>
        </p:txBody>
      </p:sp>
      <p:sp>
        <p:nvSpPr>
          <p:cNvPr id="377" name="Google Shape;377;p33"/>
          <p:cNvSpPr txBox="1">
            <a:spLocks noGrp="1"/>
          </p:cNvSpPr>
          <p:nvPr>
            <p:ph type="subTitle" idx="6"/>
          </p:nvPr>
        </p:nvSpPr>
        <p:spPr>
          <a:xfrm>
            <a:off x="5975075" y="2691000"/>
            <a:ext cx="23490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sz="1200" dirty="0" smtClean="0"/>
              <a:t>Пикселите на претходно добиената слика се заменуваат со пикселите на влезната слика.</a:t>
            </a:r>
            <a:endParaRPr sz="1200" dirty="0"/>
          </a:p>
        </p:txBody>
      </p:sp>
      <p:pic>
        <p:nvPicPr>
          <p:cNvPr id="19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16" y="509648"/>
            <a:ext cx="1333500" cy="1833880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20" name="Picture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60" y="509648"/>
            <a:ext cx="1205230" cy="1844040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21" name="Picture 20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t="-536" r="10570" b="1"/>
          <a:stretch/>
        </p:blipFill>
        <p:spPr>
          <a:xfrm>
            <a:off x="6546960" y="509648"/>
            <a:ext cx="1205230" cy="1848984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0" y="134453"/>
            <a:ext cx="9143999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3200" dirty="0" smtClean="0"/>
              <a:t>Содржина:</a:t>
            </a:r>
            <a:endParaRPr sz="3200" dirty="0"/>
          </a:p>
        </p:txBody>
      </p:sp>
      <p:sp>
        <p:nvSpPr>
          <p:cNvPr id="63" name="Google Shape;341;p31"/>
          <p:cNvSpPr txBox="1">
            <a:spLocks/>
          </p:cNvSpPr>
          <p:nvPr/>
        </p:nvSpPr>
        <p:spPr>
          <a:xfrm>
            <a:off x="1135516" y="1031208"/>
            <a:ext cx="2808469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Livvic"/>
              <a:buNone/>
            </a:pPr>
            <a:r>
              <a:rPr lang="mk-MK" sz="1500" dirty="0" smtClean="0">
                <a:solidFill>
                  <a:schemeClr val="accent5"/>
                </a:solidFill>
                <a:latin typeface="+mj-lt"/>
              </a:rPr>
              <a:t>ИНТЕРФЕЈС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64" name="Google Shape;342;p31"/>
          <p:cNvSpPr txBox="1">
            <a:spLocks/>
          </p:cNvSpPr>
          <p:nvPr/>
        </p:nvSpPr>
        <p:spPr>
          <a:xfrm>
            <a:off x="1135516" y="1199468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300" dirty="0" smtClean="0">
                <a:solidFill>
                  <a:schemeClr val="bg1"/>
                </a:solidFill>
                <a:latin typeface="+mn-lt"/>
              </a:rPr>
              <a:t>Како се користи демо апликацијата</a:t>
            </a:r>
            <a:endParaRPr lang="en-US" sz="13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5" name="Google Shape;343;p31"/>
          <p:cNvSpPr txBox="1">
            <a:spLocks/>
          </p:cNvSpPr>
          <p:nvPr/>
        </p:nvSpPr>
        <p:spPr>
          <a:xfrm>
            <a:off x="280000" y="959460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1.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66" name="Google Shape;344;p31"/>
          <p:cNvSpPr txBox="1">
            <a:spLocks/>
          </p:cNvSpPr>
          <p:nvPr/>
        </p:nvSpPr>
        <p:spPr>
          <a:xfrm>
            <a:off x="1135516" y="179971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 smtClean="0">
                <a:solidFill>
                  <a:srgbClr val="DCAE52"/>
                </a:solidFill>
                <a:latin typeface="+mj-lt"/>
              </a:rPr>
              <a:t>SHARPEN </a:t>
            </a:r>
            <a:r>
              <a:rPr lang="mk-MK" sz="1500" dirty="0" smtClean="0">
                <a:solidFill>
                  <a:srgbClr val="DCAE52"/>
                </a:solidFill>
                <a:latin typeface="+mj-lt"/>
              </a:rPr>
              <a:t>ФИЛТЕР</a:t>
            </a:r>
            <a:endParaRPr lang="en-US" sz="1500" dirty="0">
              <a:latin typeface="+mj-lt"/>
            </a:endParaRPr>
          </a:p>
        </p:txBody>
      </p:sp>
      <p:sp>
        <p:nvSpPr>
          <p:cNvPr id="67" name="Google Shape;345;p31"/>
          <p:cNvSpPr txBox="1">
            <a:spLocks/>
          </p:cNvSpPr>
          <p:nvPr/>
        </p:nvSpPr>
        <p:spPr>
          <a:xfrm>
            <a:off x="1135516" y="1967687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mk-MK" sz="1300" dirty="0" smtClean="0">
                <a:solidFill>
                  <a:schemeClr val="bg1"/>
                </a:solidFill>
              </a:rPr>
              <a:t>Конволуција на слики и имплементација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68" name="Google Shape;346;p31"/>
          <p:cNvSpPr txBox="1">
            <a:spLocks/>
          </p:cNvSpPr>
          <p:nvPr/>
        </p:nvSpPr>
        <p:spPr>
          <a:xfrm>
            <a:off x="280000" y="1735073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2.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69" name="Google Shape;347;p31"/>
          <p:cNvSpPr txBox="1">
            <a:spLocks/>
          </p:cNvSpPr>
          <p:nvPr/>
        </p:nvSpPr>
        <p:spPr>
          <a:xfrm>
            <a:off x="1120231" y="2649028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GINGHAM </a:t>
            </a:r>
            <a:r>
              <a:rPr lang="mk-MK" sz="1500" dirty="0" smtClean="0">
                <a:solidFill>
                  <a:schemeClr val="accent5"/>
                </a:solidFill>
                <a:latin typeface="+mj-lt"/>
              </a:rPr>
              <a:t>ФИЛТЕР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70" name="Google Shape;348;p31"/>
          <p:cNvSpPr txBox="1">
            <a:spLocks/>
          </p:cNvSpPr>
          <p:nvPr/>
        </p:nvSpPr>
        <p:spPr>
          <a:xfrm>
            <a:off x="1120231" y="2817004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300" dirty="0" smtClean="0">
                <a:solidFill>
                  <a:schemeClr val="bg1"/>
                </a:solidFill>
              </a:rPr>
              <a:t>HSV</a:t>
            </a:r>
            <a:r>
              <a:rPr lang="mk-MK" sz="1300" dirty="0" smtClean="0">
                <a:solidFill>
                  <a:schemeClr val="bg1"/>
                </a:solidFill>
              </a:rPr>
              <a:t> простор на бои, премин од </a:t>
            </a:r>
            <a:r>
              <a:rPr lang="en-US" sz="1300" dirty="0" smtClean="0">
                <a:solidFill>
                  <a:schemeClr val="bg1"/>
                </a:solidFill>
              </a:rPr>
              <a:t>BGR </a:t>
            </a:r>
            <a:r>
              <a:rPr lang="mk-MK" sz="1300" dirty="0" smtClean="0">
                <a:solidFill>
                  <a:schemeClr val="bg1"/>
                </a:solidFill>
              </a:rPr>
              <a:t>во </a:t>
            </a:r>
            <a:r>
              <a:rPr lang="en-US" sz="1300" dirty="0" smtClean="0">
                <a:solidFill>
                  <a:schemeClr val="bg1"/>
                </a:solidFill>
              </a:rPr>
              <a:t>HSV</a:t>
            </a:r>
            <a:r>
              <a:rPr lang="mk-MK" sz="1300" dirty="0" smtClean="0">
                <a:solidFill>
                  <a:schemeClr val="bg1"/>
                </a:solidFill>
              </a:rPr>
              <a:t> и имплементација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71" name="Google Shape;349;p31"/>
          <p:cNvSpPr txBox="1">
            <a:spLocks/>
          </p:cNvSpPr>
          <p:nvPr/>
        </p:nvSpPr>
        <p:spPr>
          <a:xfrm>
            <a:off x="264715" y="2584390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3.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72" name="Google Shape;350;p31"/>
          <p:cNvSpPr txBox="1">
            <a:spLocks/>
          </p:cNvSpPr>
          <p:nvPr/>
        </p:nvSpPr>
        <p:spPr>
          <a:xfrm>
            <a:off x="1103529" y="3604341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SEPIA </a:t>
            </a:r>
            <a:r>
              <a:rPr lang="mk-MK" sz="1500" dirty="0" smtClean="0">
                <a:solidFill>
                  <a:schemeClr val="accent5"/>
                </a:solidFill>
                <a:latin typeface="+mj-lt"/>
              </a:rPr>
              <a:t>ФИЛТЕР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73" name="Google Shape;351;p31"/>
          <p:cNvSpPr txBox="1">
            <a:spLocks/>
          </p:cNvSpPr>
          <p:nvPr/>
        </p:nvSpPr>
        <p:spPr>
          <a:xfrm>
            <a:off x="1103529" y="3772317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mk-MK" sz="1300" dirty="0" smtClean="0">
                <a:solidFill>
                  <a:schemeClr val="bg1"/>
                </a:solidFill>
              </a:rPr>
              <a:t>Конволуција на слики, </a:t>
            </a:r>
            <a:r>
              <a:rPr lang="en-US" sz="1300" dirty="0" smtClean="0">
                <a:solidFill>
                  <a:schemeClr val="bg1"/>
                </a:solidFill>
              </a:rPr>
              <a:t>BGR RGB</a:t>
            </a:r>
            <a:r>
              <a:rPr lang="mk-MK" sz="1300" dirty="0">
                <a:solidFill>
                  <a:schemeClr val="bg1"/>
                </a:solidFill>
              </a:rPr>
              <a:t> </a:t>
            </a:r>
            <a:r>
              <a:rPr lang="mk-MK" sz="1300" dirty="0" smtClean="0">
                <a:solidFill>
                  <a:schemeClr val="bg1"/>
                </a:solidFill>
              </a:rPr>
              <a:t>и имплементација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74" name="Google Shape;352;p31"/>
          <p:cNvSpPr txBox="1">
            <a:spLocks/>
          </p:cNvSpPr>
          <p:nvPr/>
        </p:nvSpPr>
        <p:spPr>
          <a:xfrm>
            <a:off x="248013" y="3539703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4.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85" name="Google Shape;341;p31"/>
          <p:cNvSpPr txBox="1">
            <a:spLocks/>
          </p:cNvSpPr>
          <p:nvPr/>
        </p:nvSpPr>
        <p:spPr>
          <a:xfrm>
            <a:off x="5971647" y="1034602"/>
            <a:ext cx="2808469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INVERT </a:t>
            </a:r>
            <a:r>
              <a:rPr lang="mk-MK" sz="1500" dirty="0">
                <a:solidFill>
                  <a:srgbClr val="DCAE52"/>
                </a:solidFill>
              </a:rPr>
              <a:t>ФИЛТЕР</a:t>
            </a:r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 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86" name="Google Shape;342;p31"/>
          <p:cNvSpPr txBox="1">
            <a:spLocks/>
          </p:cNvSpPr>
          <p:nvPr/>
        </p:nvSpPr>
        <p:spPr>
          <a:xfrm>
            <a:off x="5971647" y="1202862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 smtClean="0">
                <a:solidFill>
                  <a:schemeClr val="bg1"/>
                </a:solidFill>
                <a:latin typeface="+mn-lt"/>
              </a:rPr>
              <a:t>Bitwise not</a:t>
            </a:r>
            <a:r>
              <a:rPr lang="mk-MK" sz="1300" dirty="0" smtClean="0">
                <a:solidFill>
                  <a:schemeClr val="bg1"/>
                </a:solidFill>
                <a:latin typeface="+mn-lt"/>
              </a:rPr>
              <a:t> – операција и имплементација</a:t>
            </a:r>
            <a:r>
              <a:rPr lang="en-US" sz="1300" dirty="0" smtClean="0">
                <a:solidFill>
                  <a:schemeClr val="bg1"/>
                </a:solidFill>
                <a:latin typeface="+mn-lt"/>
              </a:rPr>
              <a:t> </a:t>
            </a:r>
            <a:endParaRPr lang="en-US" sz="13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7" name="Google Shape;343;p31"/>
          <p:cNvSpPr txBox="1">
            <a:spLocks/>
          </p:cNvSpPr>
          <p:nvPr/>
        </p:nvSpPr>
        <p:spPr>
          <a:xfrm>
            <a:off x="5116131" y="962854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>
                <a:solidFill>
                  <a:schemeClr val="accent5"/>
                </a:solidFill>
                <a:latin typeface="Abel" panose="020B0604020202020204" charset="0"/>
              </a:rPr>
              <a:t>5</a:t>
            </a:r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88" name="Google Shape;344;p31"/>
          <p:cNvSpPr txBox="1">
            <a:spLocks/>
          </p:cNvSpPr>
          <p:nvPr/>
        </p:nvSpPr>
        <p:spPr>
          <a:xfrm>
            <a:off x="5971647" y="1803105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500" dirty="0" smtClean="0">
                <a:solidFill>
                  <a:srgbClr val="DCAE52"/>
                </a:solidFill>
                <a:latin typeface="+mj-lt"/>
              </a:rPr>
              <a:t>ДЕТЕКЦИЈА НА ОБЈЕКТИ</a:t>
            </a:r>
            <a:endParaRPr lang="en-US" sz="1500" dirty="0">
              <a:latin typeface="+mj-lt"/>
            </a:endParaRPr>
          </a:p>
        </p:txBody>
      </p:sp>
      <p:sp>
        <p:nvSpPr>
          <p:cNvPr id="89" name="Google Shape;345;p31"/>
          <p:cNvSpPr txBox="1">
            <a:spLocks/>
          </p:cNvSpPr>
          <p:nvPr/>
        </p:nvSpPr>
        <p:spPr>
          <a:xfrm>
            <a:off x="5971647" y="1971081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mk-MK" sz="1300" dirty="0" smtClean="0">
                <a:solidFill>
                  <a:schemeClr val="bg1"/>
                </a:solidFill>
              </a:rPr>
              <a:t>Како се врши детекцијата и некои алгоритми за детекција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90" name="Google Shape;346;p31"/>
          <p:cNvSpPr txBox="1">
            <a:spLocks/>
          </p:cNvSpPr>
          <p:nvPr/>
        </p:nvSpPr>
        <p:spPr>
          <a:xfrm>
            <a:off x="5116131" y="1738467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>
                <a:solidFill>
                  <a:schemeClr val="accent5"/>
                </a:solidFill>
                <a:latin typeface="Abel" panose="020B0604020202020204" charset="0"/>
              </a:rPr>
              <a:t>6</a:t>
            </a:r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91" name="Google Shape;347;p31"/>
          <p:cNvSpPr txBox="1">
            <a:spLocks/>
          </p:cNvSpPr>
          <p:nvPr/>
        </p:nvSpPr>
        <p:spPr>
          <a:xfrm>
            <a:off x="5956362" y="2652422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HALLOWEEN </a:t>
            </a:r>
            <a:r>
              <a:rPr lang="mk-MK" sz="1500" dirty="0" smtClean="0">
                <a:solidFill>
                  <a:schemeClr val="accent5"/>
                </a:solidFill>
                <a:latin typeface="+mj-lt"/>
              </a:rPr>
              <a:t>ФИЛТЕР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2" name="Google Shape;348;p31"/>
          <p:cNvSpPr txBox="1">
            <a:spLocks/>
          </p:cNvSpPr>
          <p:nvPr/>
        </p:nvSpPr>
        <p:spPr>
          <a:xfrm>
            <a:off x="5956362" y="2820398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mk-MK" sz="1300" dirty="0" smtClean="0">
                <a:solidFill>
                  <a:schemeClr val="bg1"/>
                </a:solidFill>
              </a:rPr>
              <a:t>Имплементација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93" name="Google Shape;349;p31"/>
          <p:cNvSpPr txBox="1">
            <a:spLocks/>
          </p:cNvSpPr>
          <p:nvPr/>
        </p:nvSpPr>
        <p:spPr>
          <a:xfrm>
            <a:off x="5100846" y="2587784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>
                <a:solidFill>
                  <a:schemeClr val="accent5"/>
                </a:solidFill>
                <a:latin typeface="Abel" panose="020B0604020202020204" charset="0"/>
              </a:rPr>
              <a:t>7</a:t>
            </a:r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sp>
        <p:nvSpPr>
          <p:cNvPr id="94" name="Google Shape;350;p31"/>
          <p:cNvSpPr txBox="1">
            <a:spLocks/>
          </p:cNvSpPr>
          <p:nvPr/>
        </p:nvSpPr>
        <p:spPr>
          <a:xfrm>
            <a:off x="5939660" y="3607735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 smtClean="0">
                <a:solidFill>
                  <a:schemeClr val="accent5"/>
                </a:solidFill>
                <a:latin typeface="+mj-lt"/>
              </a:rPr>
              <a:t>SMILE </a:t>
            </a:r>
            <a:r>
              <a:rPr lang="mk-MK" sz="1500" dirty="0" smtClean="0">
                <a:solidFill>
                  <a:schemeClr val="accent5"/>
                </a:solidFill>
                <a:latin typeface="+mj-lt"/>
              </a:rPr>
              <a:t>ФИЛТЕР</a:t>
            </a:r>
            <a:endParaRPr lang="en-US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5" name="Google Shape;351;p31"/>
          <p:cNvSpPr txBox="1">
            <a:spLocks/>
          </p:cNvSpPr>
          <p:nvPr/>
        </p:nvSpPr>
        <p:spPr>
          <a:xfrm>
            <a:off x="5939660" y="3775711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mk-MK" sz="1300" dirty="0" smtClean="0">
                <a:solidFill>
                  <a:schemeClr val="bg1"/>
                </a:solidFill>
              </a:rPr>
              <a:t>Имплементација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96" name="Google Shape;352;p31"/>
          <p:cNvSpPr txBox="1">
            <a:spLocks/>
          </p:cNvSpPr>
          <p:nvPr/>
        </p:nvSpPr>
        <p:spPr>
          <a:xfrm>
            <a:off x="5100846" y="3543007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3000" dirty="0">
                <a:solidFill>
                  <a:schemeClr val="accent5"/>
                </a:solidFill>
                <a:latin typeface="Abel" panose="020B0604020202020204" charset="0"/>
              </a:rPr>
              <a:t>8</a:t>
            </a:r>
            <a:r>
              <a:rPr lang="en" sz="3000" dirty="0" smtClean="0">
                <a:solidFill>
                  <a:schemeClr val="accent5"/>
                </a:solidFill>
                <a:latin typeface="Abel" panose="020B0604020202020204" charset="0"/>
              </a:rPr>
              <a:t>.</a:t>
            </a:r>
            <a:endParaRPr lang="en" sz="3000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427066" y="14896"/>
            <a:ext cx="2716934" cy="3473616"/>
          </a:xfrm>
          <a:prstGeom prst="rect">
            <a:avLst/>
          </a:prstGeom>
          <a:ln>
            <a:solidFill>
              <a:srgbClr val="254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7" name="Rectangle 6"/>
          <p:cNvSpPr/>
          <p:nvPr/>
        </p:nvSpPr>
        <p:spPr>
          <a:xfrm>
            <a:off x="0" y="1669884"/>
            <a:ext cx="2716934" cy="3473616"/>
          </a:xfrm>
          <a:prstGeom prst="rect">
            <a:avLst/>
          </a:prstGeom>
          <a:ln>
            <a:solidFill>
              <a:srgbClr val="254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grpSp>
        <p:nvGrpSpPr>
          <p:cNvPr id="28" name="Google Shape;869;p56"/>
          <p:cNvGrpSpPr/>
          <p:nvPr/>
        </p:nvGrpSpPr>
        <p:grpSpPr>
          <a:xfrm rot="19027458">
            <a:off x="2919512" y="-53618"/>
            <a:ext cx="2865659" cy="3610644"/>
            <a:chOff x="1130829" y="1642482"/>
            <a:chExt cx="2180584" cy="2108452"/>
          </a:xfrm>
        </p:grpSpPr>
        <p:sp>
          <p:nvSpPr>
            <p:cNvPr id="29" name="Google Shape;870;p56"/>
            <p:cNvSpPr/>
            <p:nvPr/>
          </p:nvSpPr>
          <p:spPr>
            <a:xfrm rot="9285462" flipH="1">
              <a:off x="1372344" y="1856952"/>
              <a:ext cx="1325950" cy="142958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1;p56"/>
            <p:cNvSpPr/>
            <p:nvPr/>
          </p:nvSpPr>
          <p:spPr>
            <a:xfrm rot="9285462" flipH="1">
              <a:off x="1744813" y="1896298"/>
              <a:ext cx="1292958" cy="156770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2;p56"/>
            <p:cNvSpPr/>
            <p:nvPr/>
          </p:nvSpPr>
          <p:spPr>
            <a:xfrm rot="9285462" flipH="1">
              <a:off x="1553610" y="1938143"/>
              <a:ext cx="1494610" cy="156901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24;p38"/>
          <p:cNvSpPr/>
          <p:nvPr/>
        </p:nvSpPr>
        <p:spPr>
          <a:xfrm>
            <a:off x="139029" y="17652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25;p38"/>
          <p:cNvSpPr txBox="1">
            <a:spLocks/>
          </p:cNvSpPr>
          <p:nvPr/>
        </p:nvSpPr>
        <p:spPr>
          <a:xfrm>
            <a:off x="1335479" y="121406"/>
            <a:ext cx="6033725" cy="69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2000" dirty="0" smtClean="0">
                <a:latin typeface="+mj-lt"/>
              </a:rPr>
              <a:t>HOW GOOD IS YOUT SMILE - </a:t>
            </a:r>
            <a:r>
              <a:rPr lang="mk-MK" sz="2000" dirty="0" smtClean="0">
                <a:latin typeface="+mj-lt"/>
              </a:rPr>
              <a:t>ФИЛТЕР</a:t>
            </a:r>
            <a:endParaRPr lang="mk-MK" sz="2000" dirty="0">
              <a:latin typeface="+mj-lt"/>
            </a:endParaRPr>
          </a:p>
        </p:txBody>
      </p:sp>
      <p:sp>
        <p:nvSpPr>
          <p:cNvPr id="16" name="Google Shape;427;p38"/>
          <p:cNvSpPr txBox="1">
            <a:spLocks/>
          </p:cNvSpPr>
          <p:nvPr/>
        </p:nvSpPr>
        <p:spPr>
          <a:xfrm>
            <a:off x="246657" y="204335"/>
            <a:ext cx="411260" cy="52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chemeClr val="accent5"/>
                </a:solidFill>
                <a:latin typeface="Abel" panose="020B0604020202020204" charset="0"/>
              </a:rPr>
              <a:t>8</a:t>
            </a:r>
            <a:endParaRPr lang="en-US" sz="2800" b="1" dirty="0">
              <a:solidFill>
                <a:schemeClr val="accent5"/>
              </a:solidFill>
              <a:latin typeface="Abel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18" y="2137324"/>
            <a:ext cx="1988580" cy="1682036"/>
          </a:xfrm>
          <a:prstGeom prst="rect">
            <a:avLst/>
          </a:prstGeom>
          <a:ln w="34925" cmpd="thickThin">
            <a:solidFill>
              <a:schemeClr val="accent5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055" y="3135708"/>
            <a:ext cx="1998572" cy="1682036"/>
          </a:xfrm>
          <a:prstGeom prst="rect">
            <a:avLst/>
          </a:prstGeom>
          <a:ln w="34925" cmpd="thickThin">
            <a:solidFill>
              <a:schemeClr val="accent5"/>
            </a:solidFill>
          </a:ln>
        </p:spPr>
      </p:pic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6" y="2137324"/>
            <a:ext cx="2002262" cy="1682036"/>
          </a:xfrm>
          <a:prstGeom prst="rect">
            <a:avLst/>
          </a:prstGeom>
          <a:ln w="34925" cmpd="thickThin">
            <a:solidFill>
              <a:schemeClr val="accent5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665735" y="1399088"/>
            <a:ext cx="1599934" cy="31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b="1" dirty="0" smtClean="0">
                <a:solidFill>
                  <a:schemeClr val="accent5"/>
                </a:solidFill>
              </a:rPr>
              <a:t>РЕЗУЛТАТИ</a:t>
            </a:r>
            <a:endParaRPr lang="mk-MK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70;p54"/>
          <p:cNvSpPr/>
          <p:nvPr/>
        </p:nvSpPr>
        <p:spPr>
          <a:xfrm rot="1799484">
            <a:off x="4090537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Google Shape;271;p54"/>
          <p:cNvSpPr/>
          <p:nvPr/>
        </p:nvSpPr>
        <p:spPr>
          <a:xfrm rot="1799484">
            <a:off x="2531126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Google Shape;272;p54"/>
          <p:cNvSpPr/>
          <p:nvPr/>
        </p:nvSpPr>
        <p:spPr>
          <a:xfrm rot="1799484">
            <a:off x="3309487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5"/>
          </a:solidFill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Google Shape;273;p54"/>
          <p:cNvSpPr txBox="1">
            <a:spLocks/>
          </p:cNvSpPr>
          <p:nvPr/>
        </p:nvSpPr>
        <p:spPr>
          <a:xfrm>
            <a:off x="3422165" y="1746708"/>
            <a:ext cx="1945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tabLst/>
              <a:defRPr/>
            </a:pPr>
            <a:r>
              <a:rPr lang="mk-MK" sz="1400" dirty="0" smtClean="0">
                <a:solidFill>
                  <a:srgbClr val="FFFFFF"/>
                </a:solidFill>
                <a:latin typeface="+mj-lt"/>
              </a:rPr>
              <a:t>ИМПЛЕМЕНТАЦИЈА НА ФИЛТЕРОТ</a:t>
            </a:r>
            <a:endParaRPr kumimoji="0" lang="mk-MK" sz="14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sym typeface="Economica"/>
            </a:endParaRPr>
          </a:p>
        </p:txBody>
      </p:sp>
      <p:sp>
        <p:nvSpPr>
          <p:cNvPr id="61" name="Google Shape;275;p54"/>
          <p:cNvSpPr txBox="1">
            <a:spLocks/>
          </p:cNvSpPr>
          <p:nvPr/>
        </p:nvSpPr>
        <p:spPr>
          <a:xfrm>
            <a:off x="6166190" y="1608108"/>
            <a:ext cx="1906500" cy="21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ru-RU" sz="1200" dirty="0" smtClean="0">
                <a:latin typeface="+mn-lt"/>
                <a:cs typeface="Calibri" panose="020F0502020204030204" pitchFamily="34" charset="0"/>
              </a:rPr>
              <a:t>Оценувањето се врши со помош на избор на случаен број и се пишува текст во правоаголникот над глават со </a:t>
            </a:r>
            <a:r>
              <a:rPr lang="mk-MK" sz="1200" dirty="0"/>
              <a:t>cv2.putText</a:t>
            </a:r>
            <a:r>
              <a:rPr lang="mk-MK" sz="1200" dirty="0" smtClean="0"/>
              <a:t>(</a:t>
            </a:r>
            <a:r>
              <a:rPr lang="en-US" sz="1200" dirty="0" smtClean="0"/>
              <a:t>).</a:t>
            </a:r>
            <a:endParaRPr lang="ru-RU" sz="1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2" name="Google Shape;276;p54"/>
          <p:cNvSpPr txBox="1">
            <a:spLocks/>
          </p:cNvSpPr>
          <p:nvPr/>
        </p:nvSpPr>
        <p:spPr>
          <a:xfrm>
            <a:off x="5323940" y="1897009"/>
            <a:ext cx="79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tabLst/>
              <a:defRPr/>
            </a:pP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conomica"/>
              <a:sym typeface="Economica"/>
            </a:endParaRPr>
          </a:p>
        </p:txBody>
      </p:sp>
      <p:sp>
        <p:nvSpPr>
          <p:cNvPr id="63" name="Google Shape;277;p54"/>
          <p:cNvSpPr txBox="1">
            <a:spLocks/>
          </p:cNvSpPr>
          <p:nvPr/>
        </p:nvSpPr>
        <p:spPr>
          <a:xfrm>
            <a:off x="6136494" y="136480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 algn="l"/>
            <a:r>
              <a:rPr lang="mk-MK" b="1" dirty="0" smtClean="0">
                <a:solidFill>
                  <a:schemeClr val="accent5"/>
                </a:solidFill>
                <a:latin typeface="+mj-lt"/>
              </a:rPr>
              <a:t>ОЦЕНУВАЊЕ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j-lt"/>
              <a:sym typeface="Economica"/>
            </a:endParaRPr>
          </a:p>
        </p:txBody>
      </p:sp>
      <p:sp>
        <p:nvSpPr>
          <p:cNvPr id="64" name="Google Shape;278;p54"/>
          <p:cNvSpPr txBox="1">
            <a:spLocks/>
          </p:cNvSpPr>
          <p:nvPr/>
        </p:nvSpPr>
        <p:spPr>
          <a:xfrm>
            <a:off x="840189" y="1608109"/>
            <a:ext cx="1813055" cy="238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ru-RU" sz="1200" dirty="0" smtClean="0">
                <a:latin typeface="+mn-lt"/>
                <a:cs typeface="Calibri" panose="020F0502020204030204" pitchFamily="34" charset="0"/>
              </a:rPr>
              <a:t>Прво се детектира лицето и се исцртува правоаголник над главата со </a:t>
            </a:r>
            <a:r>
              <a:rPr lang="en-US" sz="1200" i="1" dirty="0" smtClean="0">
                <a:latin typeface="+mn-lt"/>
                <a:cs typeface="Calibri" panose="020F0502020204030204" pitchFamily="34" charset="0"/>
              </a:rPr>
              <a:t>cv2.rectangle</a:t>
            </a:r>
            <a:r>
              <a:rPr lang="mk-MK" sz="1200" i="1" dirty="0" smtClean="0">
                <a:latin typeface="+mn-lt"/>
                <a:cs typeface="Calibri" panose="020F0502020204030204" pitchFamily="34" charset="0"/>
              </a:rPr>
              <a:t>() </a:t>
            </a:r>
            <a:r>
              <a:rPr lang="mk-MK" sz="1200" dirty="0" smtClean="0">
                <a:latin typeface="+mn-lt"/>
                <a:cs typeface="Calibri" panose="020F0502020204030204" pitchFamily="34" charset="0"/>
              </a:rPr>
              <a:t>функцијата и потоа се врши детекција на насмевка и слично се исцртува правоаголник околу насмевката. </a:t>
            </a:r>
            <a:endParaRPr lang="ru-RU" sz="1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5" name="Google Shape;279;p54"/>
          <p:cNvSpPr txBox="1">
            <a:spLocks/>
          </p:cNvSpPr>
          <p:nvPr/>
        </p:nvSpPr>
        <p:spPr>
          <a:xfrm>
            <a:off x="2700863" y="1897009"/>
            <a:ext cx="75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tabLst/>
              <a:defRPr/>
            </a:pP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conomica"/>
              <a:sym typeface="Economica"/>
            </a:endParaRPr>
          </a:p>
        </p:txBody>
      </p:sp>
      <p:sp>
        <p:nvSpPr>
          <p:cNvPr id="66" name="Google Shape;279;p54"/>
          <p:cNvSpPr txBox="1">
            <a:spLocks noGrp="1"/>
          </p:cNvSpPr>
          <p:nvPr>
            <p:ph type="title" idx="6"/>
          </p:nvPr>
        </p:nvSpPr>
        <p:spPr>
          <a:xfrm>
            <a:off x="2667488" y="1942608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0</a:t>
            </a:r>
            <a:r>
              <a:rPr lang="mk-MK" dirty="0" smtClean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" name="Google Shape;279;p54"/>
          <p:cNvSpPr txBox="1">
            <a:spLocks noGrp="1"/>
          </p:cNvSpPr>
          <p:nvPr>
            <p:ph type="title" idx="6"/>
          </p:nvPr>
        </p:nvSpPr>
        <p:spPr>
          <a:xfrm>
            <a:off x="5367365" y="1942608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0</a:t>
            </a:r>
            <a:r>
              <a:rPr lang="mk-MK" dirty="0" smtClean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277;p54"/>
          <p:cNvSpPr txBox="1">
            <a:spLocks/>
          </p:cNvSpPr>
          <p:nvPr/>
        </p:nvSpPr>
        <p:spPr>
          <a:xfrm>
            <a:off x="407963" y="136480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/>
            <a:r>
              <a:rPr kumimoji="0" lang="mk-MK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sym typeface="Economica"/>
              </a:rPr>
              <a:t>ДЕТЕКЦИЈА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j-lt"/>
              <a:sym typeface="Economica"/>
            </a:endParaRPr>
          </a:p>
        </p:txBody>
      </p:sp>
    </p:spTree>
    <p:extLst>
      <p:ext uri="{BB962C8B-B14F-4D97-AF65-F5344CB8AC3E}">
        <p14:creationId xmlns:p14="http://schemas.microsoft.com/office/powerpoint/2010/main" val="9280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b="1" dirty="0" smtClean="0">
                <a:solidFill>
                  <a:schemeClr val="accent5"/>
                </a:solidFill>
                <a:latin typeface="+mj-lt"/>
              </a:rPr>
              <a:t>Ви благодарам за вниманието !</a:t>
            </a:r>
            <a:endParaRPr sz="20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9600" y="3736800"/>
            <a:ext cx="636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200" dirty="0">
                <a:solidFill>
                  <a:schemeClr val="bg1"/>
                </a:solidFill>
              </a:rPr>
              <a:t>Студент: Елена Кецкароска </a:t>
            </a:r>
            <a:r>
              <a:rPr lang="mk-MK" sz="1200" dirty="0" smtClean="0">
                <a:solidFill>
                  <a:schemeClr val="bg1"/>
                </a:solidFill>
              </a:rPr>
              <a:t>201036</a:t>
            </a:r>
          </a:p>
          <a:p>
            <a:pPr algn="ctr"/>
            <a:r>
              <a:rPr lang="mk-MK" sz="1200" dirty="0">
                <a:solidFill>
                  <a:schemeClr val="bg1"/>
                </a:solidFill>
                <a:latin typeface="+mn-lt"/>
              </a:rPr>
              <a:t>	 </a:t>
            </a:r>
            <a:r>
              <a:rPr lang="mk-MK" sz="1200" dirty="0" smtClean="0">
                <a:solidFill>
                  <a:schemeClr val="bg1"/>
                </a:solidFill>
                <a:latin typeface="+mn-lt"/>
              </a:rPr>
              <a:t>         Ментор</a:t>
            </a:r>
            <a:r>
              <a:rPr lang="mk-MK" sz="1200" dirty="0">
                <a:solidFill>
                  <a:schemeClr val="bg1"/>
                </a:solidFill>
                <a:latin typeface="+mn-lt"/>
              </a:rPr>
              <a:t>: проф. д-р Ивица Димитровски                     	       </a:t>
            </a:r>
            <a:endParaRPr lang="mk-MK" sz="1200" dirty="0" smtClean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mk-MK" sz="1200" dirty="0" smtClean="0">
                <a:solidFill>
                  <a:schemeClr val="bg1"/>
                </a:solidFill>
                <a:latin typeface="+mn-lt"/>
              </a:rPr>
              <a:t>Скопје</a:t>
            </a:r>
            <a:r>
              <a:rPr lang="mk-MK" sz="1200" dirty="0">
                <a:solidFill>
                  <a:schemeClr val="bg1"/>
                </a:solidFill>
                <a:latin typeface="+mn-lt"/>
              </a:rPr>
              <a:t>, јуни 2022</a:t>
            </a:r>
          </a:p>
          <a:p>
            <a:endParaRPr lang="mk-MK" dirty="0" smtClean="0">
              <a:solidFill>
                <a:schemeClr val="bg1"/>
              </a:solidFill>
              <a:latin typeface="+mn-lt"/>
            </a:endParaRPr>
          </a:p>
          <a:p>
            <a:endParaRPr lang="mk-M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139029" y="17652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1335479" y="121406"/>
            <a:ext cx="6033725" cy="693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dirty="0" smtClean="0">
                <a:latin typeface="+mj-lt"/>
              </a:rPr>
              <a:t>ИНТЕРФЕЈС НА ДЕМО АПЛИКАЦИЈАТА</a:t>
            </a:r>
            <a:endParaRPr sz="2000" dirty="0">
              <a:latin typeface="+mj-lt"/>
            </a:endParaRP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-216860" y="195663"/>
            <a:ext cx="1338294" cy="52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1</a:t>
            </a:r>
            <a:endParaRPr sz="2800" b="1" dirty="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256" r="416" b="2024"/>
          <a:stretch/>
        </p:blipFill>
        <p:spPr bwMode="auto">
          <a:xfrm>
            <a:off x="452287" y="987063"/>
            <a:ext cx="5788660" cy="1595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148;p63"/>
          <p:cNvSpPr/>
          <p:nvPr/>
        </p:nvSpPr>
        <p:spPr>
          <a:xfrm>
            <a:off x="6433710" y="1784940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14657" y="1635601"/>
            <a:ext cx="187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200" dirty="0" smtClean="0">
                <a:solidFill>
                  <a:schemeClr val="bg1"/>
                </a:solidFill>
              </a:rPr>
              <a:t>Известување пред користење</a:t>
            </a:r>
            <a:endParaRPr lang="mk-MK" sz="1200" dirty="0">
              <a:solidFill>
                <a:schemeClr val="bg1"/>
              </a:solidFill>
            </a:endParaRPr>
          </a:p>
        </p:txBody>
      </p:sp>
      <p:sp>
        <p:nvSpPr>
          <p:cNvPr id="12" name="Google Shape;1148;p63"/>
          <p:cNvSpPr/>
          <p:nvPr/>
        </p:nvSpPr>
        <p:spPr>
          <a:xfrm>
            <a:off x="7221120" y="373778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369204" y="3506954"/>
            <a:ext cx="159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sz="1200" dirty="0" smtClean="0">
              <a:solidFill>
                <a:schemeClr val="bg1"/>
              </a:solidFill>
            </a:endParaRPr>
          </a:p>
          <a:p>
            <a:r>
              <a:rPr lang="mk-MK" sz="1200" dirty="0" smtClean="0">
                <a:solidFill>
                  <a:schemeClr val="bg1"/>
                </a:solidFill>
              </a:rPr>
              <a:t>Избор на филтри</a:t>
            </a:r>
            <a:endParaRPr lang="mk-MK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72" y="2680272"/>
            <a:ext cx="2419200" cy="20331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804" y="2679430"/>
            <a:ext cx="2412568" cy="20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139029" y="17652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1335479" y="121406"/>
            <a:ext cx="6033725" cy="69393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j-lt"/>
              </a:rPr>
              <a:t>SHARPEN </a:t>
            </a:r>
            <a:r>
              <a:rPr lang="mk-MK" sz="2000" dirty="0" smtClean="0">
                <a:latin typeface="+mj-lt"/>
              </a:rPr>
              <a:t>ФИЛТЕР</a:t>
            </a:r>
            <a:endParaRPr sz="2000" dirty="0">
              <a:latin typeface="+mj-lt"/>
            </a:endParaRP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-216860" y="195663"/>
            <a:ext cx="1338294" cy="52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800" b="1" dirty="0"/>
              <a:t>2</a:t>
            </a:r>
            <a:endParaRPr sz="2800" b="1" dirty="0"/>
          </a:p>
        </p:txBody>
      </p:sp>
      <p:grpSp>
        <p:nvGrpSpPr>
          <p:cNvPr id="15" name="Google Shape;414;p37"/>
          <p:cNvGrpSpPr/>
          <p:nvPr/>
        </p:nvGrpSpPr>
        <p:grpSpPr>
          <a:xfrm>
            <a:off x="-216860" y="1312998"/>
            <a:ext cx="4821690" cy="2659280"/>
            <a:chOff x="1248486" y="738825"/>
            <a:chExt cx="6646939" cy="3665950"/>
          </a:xfrm>
        </p:grpSpPr>
        <p:sp>
          <p:nvSpPr>
            <p:cNvPr id="16" name="Google Shape;415;p37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6;p37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9029" y="1644502"/>
            <a:ext cx="419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filter2D</a:t>
            </a:r>
            <a:r>
              <a:rPr lang="mk-MK" dirty="0" smtClean="0">
                <a:solidFill>
                  <a:schemeClr val="bg1"/>
                </a:solidFill>
              </a:rPr>
              <a:t>() </a:t>
            </a:r>
            <a:r>
              <a:rPr lang="mk-MK" dirty="0">
                <a:solidFill>
                  <a:schemeClr val="bg1"/>
                </a:solidFill>
              </a:rPr>
              <a:t>од </a:t>
            </a:r>
            <a:r>
              <a:rPr lang="en-US" dirty="0" smtClean="0">
                <a:solidFill>
                  <a:schemeClr val="bg1"/>
                </a:solidFill>
              </a:rPr>
              <a:t>OpenCv </a:t>
            </a:r>
            <a:r>
              <a:rPr lang="mk-MK" dirty="0" smtClean="0">
                <a:solidFill>
                  <a:schemeClr val="bg1"/>
                </a:solidFill>
              </a:rPr>
              <a:t>библиотека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mk-MK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377751"/>
              </p:ext>
            </p:extLst>
          </p:nvPr>
        </p:nvGraphicFramePr>
        <p:xfrm>
          <a:off x="1222534" y="2167722"/>
          <a:ext cx="1939011" cy="13716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646337"/>
                <a:gridCol w="646337"/>
                <a:gridCol w="646337"/>
              </a:tblGrid>
              <a:tr h="45645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D6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6B"/>
                    </a:solidFill>
                  </a:tcPr>
                </a:tc>
              </a:tr>
              <a:tr h="45645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AE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9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AE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AE52"/>
                    </a:solidFill>
                  </a:tcPr>
                </a:tc>
              </a:tr>
              <a:tr h="45645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b="1" dirty="0" smtClean="0"/>
                        <a:t>-1</a:t>
                      </a:r>
                      <a:endParaRPr lang="mk-M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43" y="1312903"/>
            <a:ext cx="4825580" cy="26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9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404;p36"/>
          <p:cNvGrpSpPr/>
          <p:nvPr/>
        </p:nvGrpSpPr>
        <p:grpSpPr>
          <a:xfrm>
            <a:off x="394242" y="1146429"/>
            <a:ext cx="2547069" cy="3052596"/>
            <a:chOff x="1248486" y="738825"/>
            <a:chExt cx="6646939" cy="3665950"/>
          </a:xfrm>
        </p:grpSpPr>
        <p:sp>
          <p:nvSpPr>
            <p:cNvPr id="102" name="Google Shape;405;p3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06;p36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8"/>
          <p:cNvSpPr/>
          <p:nvPr/>
        </p:nvSpPr>
        <p:spPr>
          <a:xfrm>
            <a:off x="139029" y="17652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1335479" y="121406"/>
            <a:ext cx="6033725" cy="693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j-lt"/>
              </a:rPr>
              <a:t>GINGHAM </a:t>
            </a:r>
            <a:r>
              <a:rPr lang="mk-MK" sz="2000" dirty="0" smtClean="0">
                <a:latin typeface="+mj-lt"/>
              </a:rPr>
              <a:t>ФИЛТЕР</a:t>
            </a:r>
            <a:endParaRPr sz="2000" dirty="0">
              <a:latin typeface="+mj-lt"/>
            </a:endParaRPr>
          </a:p>
        </p:txBody>
      </p:sp>
      <p:sp>
        <p:nvSpPr>
          <p:cNvPr id="427" name="Google Shape;427;p38"/>
          <p:cNvSpPr txBox="1">
            <a:spLocks noGrp="1"/>
          </p:cNvSpPr>
          <p:nvPr>
            <p:ph type="title" idx="2"/>
          </p:nvPr>
        </p:nvSpPr>
        <p:spPr>
          <a:xfrm>
            <a:off x="-216860" y="195663"/>
            <a:ext cx="1338294" cy="52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</a:t>
            </a:r>
            <a:endParaRPr sz="2800" b="1" dirty="0"/>
          </a:p>
        </p:txBody>
      </p:sp>
      <p:grpSp>
        <p:nvGrpSpPr>
          <p:cNvPr id="29" name="Google Shape;496;p40"/>
          <p:cNvGrpSpPr/>
          <p:nvPr/>
        </p:nvGrpSpPr>
        <p:grpSpPr>
          <a:xfrm>
            <a:off x="850058" y="3246047"/>
            <a:ext cx="252062" cy="305122"/>
            <a:chOff x="5184517" y="2459481"/>
            <a:chExt cx="252062" cy="305122"/>
          </a:xfrm>
        </p:grpSpPr>
        <p:sp>
          <p:nvSpPr>
            <p:cNvPr id="30" name="Google Shape;497;p40"/>
            <p:cNvSpPr/>
            <p:nvPr/>
          </p:nvSpPr>
          <p:spPr>
            <a:xfrm>
              <a:off x="5383486" y="2674747"/>
              <a:ext cx="13273" cy="1330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0"/>
                  </a:moveTo>
                  <a:cubicBezTo>
                    <a:pt x="107" y="0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8;p40"/>
            <p:cNvSpPr/>
            <p:nvPr/>
          </p:nvSpPr>
          <p:spPr>
            <a:xfrm>
              <a:off x="5350128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62"/>
                    <a:pt x="96" y="357"/>
                    <a:pt x="179" y="357"/>
                  </a:cubicBezTo>
                  <a:cubicBezTo>
                    <a:pt x="274" y="357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9;p40"/>
            <p:cNvSpPr/>
            <p:nvPr/>
          </p:nvSpPr>
          <p:spPr>
            <a:xfrm>
              <a:off x="5254638" y="2666376"/>
              <a:ext cx="11395" cy="11427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93" y="1"/>
                  </a:moveTo>
                  <a:cubicBezTo>
                    <a:pt x="188" y="1"/>
                    <a:pt x="183" y="1"/>
                    <a:pt x="179" y="2"/>
                  </a:cubicBezTo>
                  <a:cubicBezTo>
                    <a:pt x="83" y="2"/>
                    <a:pt x="0" y="97"/>
                    <a:pt x="0" y="180"/>
                  </a:cubicBezTo>
                  <a:cubicBezTo>
                    <a:pt x="0" y="275"/>
                    <a:pt x="71" y="359"/>
                    <a:pt x="179" y="359"/>
                  </a:cubicBezTo>
                  <a:cubicBezTo>
                    <a:pt x="262" y="359"/>
                    <a:pt x="357" y="287"/>
                    <a:pt x="357" y="180"/>
                  </a:cubicBezTo>
                  <a:cubicBezTo>
                    <a:pt x="357" y="90"/>
                    <a:pt x="273" y="1"/>
                    <a:pt x="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0;p40"/>
            <p:cNvSpPr/>
            <p:nvPr/>
          </p:nvSpPr>
          <p:spPr>
            <a:xfrm>
              <a:off x="5273959" y="2724402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cubicBezTo>
                    <a:pt x="274" y="357"/>
                    <a:pt x="357" y="286"/>
                    <a:pt x="357" y="179"/>
                  </a:cubicBez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1;p40"/>
            <p:cNvSpPr/>
            <p:nvPr/>
          </p:nvSpPr>
          <p:spPr>
            <a:xfrm>
              <a:off x="5308049" y="2678917"/>
              <a:ext cx="14451" cy="14037"/>
            </a:xfrm>
            <a:custGeom>
              <a:avLst/>
              <a:gdLst/>
              <a:ahLst/>
              <a:cxnLst/>
              <a:rect l="l" t="t" r="r" b="b"/>
              <a:pathLst>
                <a:path w="454" h="441" extrusionOk="0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46"/>
                    <a:pt x="108" y="441"/>
                    <a:pt x="227" y="441"/>
                  </a:cubicBezTo>
                  <a:cubicBezTo>
                    <a:pt x="346" y="441"/>
                    <a:pt x="453" y="346"/>
                    <a:pt x="453" y="227"/>
                  </a:cubicBezTo>
                  <a:cubicBezTo>
                    <a:pt x="453" y="84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2;p40"/>
            <p:cNvSpPr/>
            <p:nvPr/>
          </p:nvSpPr>
          <p:spPr>
            <a:xfrm>
              <a:off x="5184517" y="2459481"/>
              <a:ext cx="252062" cy="305122"/>
            </a:xfrm>
            <a:custGeom>
              <a:avLst/>
              <a:gdLst/>
              <a:ahLst/>
              <a:cxnLst/>
              <a:rect l="l" t="t" r="r" b="b"/>
              <a:pathLst>
                <a:path w="7919" h="9586" extrusionOk="0">
                  <a:moveTo>
                    <a:pt x="2597" y="5657"/>
                  </a:moveTo>
                  <a:cubicBezTo>
                    <a:pt x="3126" y="5657"/>
                    <a:pt x="3630" y="5793"/>
                    <a:pt x="4096" y="6061"/>
                  </a:cubicBezTo>
                  <a:cubicBezTo>
                    <a:pt x="4607" y="6347"/>
                    <a:pt x="5099" y="6442"/>
                    <a:pt x="5531" y="6442"/>
                  </a:cubicBezTo>
                  <a:cubicBezTo>
                    <a:pt x="5853" y="6442"/>
                    <a:pt x="6143" y="6389"/>
                    <a:pt x="6382" y="6323"/>
                  </a:cubicBezTo>
                  <a:cubicBezTo>
                    <a:pt x="6751" y="6228"/>
                    <a:pt x="7037" y="6061"/>
                    <a:pt x="7204" y="5954"/>
                  </a:cubicBezTo>
                  <a:lnTo>
                    <a:pt x="7204" y="5954"/>
                  </a:lnTo>
                  <a:cubicBezTo>
                    <a:pt x="7525" y="7037"/>
                    <a:pt x="7263" y="8204"/>
                    <a:pt x="6442" y="9038"/>
                  </a:cubicBezTo>
                  <a:cubicBezTo>
                    <a:pt x="6275" y="9204"/>
                    <a:pt x="6037" y="9299"/>
                    <a:pt x="5799" y="9299"/>
                  </a:cubicBezTo>
                  <a:lnTo>
                    <a:pt x="2560" y="9299"/>
                  </a:lnTo>
                  <a:cubicBezTo>
                    <a:pt x="2322" y="9299"/>
                    <a:pt x="2084" y="9204"/>
                    <a:pt x="1917" y="9038"/>
                  </a:cubicBezTo>
                  <a:cubicBezTo>
                    <a:pt x="1179" y="8276"/>
                    <a:pt x="834" y="7180"/>
                    <a:pt x="1120" y="6025"/>
                  </a:cubicBezTo>
                  <a:cubicBezTo>
                    <a:pt x="1239" y="5966"/>
                    <a:pt x="1560" y="5811"/>
                    <a:pt x="1989" y="5716"/>
                  </a:cubicBezTo>
                  <a:cubicBezTo>
                    <a:pt x="2195" y="5677"/>
                    <a:pt x="2398" y="5657"/>
                    <a:pt x="2597" y="5657"/>
                  </a:cubicBezTo>
                  <a:close/>
                  <a:moveTo>
                    <a:pt x="2834" y="1"/>
                  </a:moveTo>
                  <a:cubicBezTo>
                    <a:pt x="2632" y="1"/>
                    <a:pt x="2465" y="167"/>
                    <a:pt x="2465" y="370"/>
                  </a:cubicBezTo>
                  <a:lnTo>
                    <a:pt x="2465" y="703"/>
                  </a:lnTo>
                  <a:cubicBezTo>
                    <a:pt x="2465" y="906"/>
                    <a:pt x="2632" y="1072"/>
                    <a:pt x="2834" y="1072"/>
                  </a:cubicBezTo>
                  <a:lnTo>
                    <a:pt x="3036" y="1072"/>
                  </a:lnTo>
                  <a:lnTo>
                    <a:pt x="3036" y="2239"/>
                  </a:lnTo>
                  <a:cubicBezTo>
                    <a:pt x="3036" y="2311"/>
                    <a:pt x="3096" y="2370"/>
                    <a:pt x="3167" y="2370"/>
                  </a:cubicBezTo>
                  <a:cubicBezTo>
                    <a:pt x="3239" y="2370"/>
                    <a:pt x="3298" y="2311"/>
                    <a:pt x="3298" y="2239"/>
                  </a:cubicBezTo>
                  <a:lnTo>
                    <a:pt x="3298" y="1072"/>
                  </a:lnTo>
                  <a:lnTo>
                    <a:pt x="4977" y="1072"/>
                  </a:lnTo>
                  <a:lnTo>
                    <a:pt x="4977" y="3406"/>
                  </a:lnTo>
                  <a:cubicBezTo>
                    <a:pt x="4977" y="3620"/>
                    <a:pt x="5096" y="3799"/>
                    <a:pt x="5311" y="3882"/>
                  </a:cubicBezTo>
                  <a:cubicBezTo>
                    <a:pt x="6144" y="4216"/>
                    <a:pt x="6763" y="4882"/>
                    <a:pt x="7097" y="5692"/>
                  </a:cubicBezTo>
                  <a:cubicBezTo>
                    <a:pt x="6966" y="5775"/>
                    <a:pt x="6668" y="5954"/>
                    <a:pt x="6275" y="6061"/>
                  </a:cubicBezTo>
                  <a:cubicBezTo>
                    <a:pt x="6015" y="6135"/>
                    <a:pt x="5758" y="6172"/>
                    <a:pt x="5506" y="6172"/>
                  </a:cubicBezTo>
                  <a:cubicBezTo>
                    <a:pt x="5064" y="6172"/>
                    <a:pt x="4636" y="6058"/>
                    <a:pt x="4227" y="5823"/>
                  </a:cubicBezTo>
                  <a:cubicBezTo>
                    <a:pt x="3710" y="5528"/>
                    <a:pt x="3145" y="5385"/>
                    <a:pt x="2580" y="5385"/>
                  </a:cubicBezTo>
                  <a:cubicBezTo>
                    <a:pt x="2117" y="5385"/>
                    <a:pt x="1654" y="5481"/>
                    <a:pt x="1215" y="5668"/>
                  </a:cubicBezTo>
                  <a:cubicBezTo>
                    <a:pt x="1524" y="4870"/>
                    <a:pt x="2155" y="4216"/>
                    <a:pt x="2989" y="3882"/>
                  </a:cubicBezTo>
                  <a:cubicBezTo>
                    <a:pt x="3179" y="3811"/>
                    <a:pt x="3322" y="3620"/>
                    <a:pt x="3322" y="3406"/>
                  </a:cubicBezTo>
                  <a:lnTo>
                    <a:pt x="3322" y="2930"/>
                  </a:lnTo>
                  <a:cubicBezTo>
                    <a:pt x="3322" y="2858"/>
                    <a:pt x="3263" y="2799"/>
                    <a:pt x="3179" y="2799"/>
                  </a:cubicBezTo>
                  <a:cubicBezTo>
                    <a:pt x="3108" y="2799"/>
                    <a:pt x="3048" y="2858"/>
                    <a:pt x="3048" y="2930"/>
                  </a:cubicBezTo>
                  <a:lnTo>
                    <a:pt x="3048" y="3406"/>
                  </a:lnTo>
                  <a:cubicBezTo>
                    <a:pt x="3048" y="3501"/>
                    <a:pt x="2989" y="3585"/>
                    <a:pt x="2894" y="3620"/>
                  </a:cubicBezTo>
                  <a:cubicBezTo>
                    <a:pt x="608" y="4525"/>
                    <a:pt x="0" y="7490"/>
                    <a:pt x="1703" y="9228"/>
                  </a:cubicBezTo>
                  <a:cubicBezTo>
                    <a:pt x="1929" y="9454"/>
                    <a:pt x="2227" y="9585"/>
                    <a:pt x="2560" y="9585"/>
                  </a:cubicBezTo>
                  <a:lnTo>
                    <a:pt x="5799" y="9585"/>
                  </a:lnTo>
                  <a:cubicBezTo>
                    <a:pt x="6108" y="9585"/>
                    <a:pt x="6430" y="9454"/>
                    <a:pt x="6656" y="9228"/>
                  </a:cubicBezTo>
                  <a:cubicBezTo>
                    <a:pt x="7870" y="7990"/>
                    <a:pt x="7918" y="6132"/>
                    <a:pt x="6989" y="4835"/>
                  </a:cubicBezTo>
                  <a:cubicBezTo>
                    <a:pt x="6608" y="4287"/>
                    <a:pt x="6073" y="3870"/>
                    <a:pt x="5442" y="3620"/>
                  </a:cubicBezTo>
                  <a:cubicBezTo>
                    <a:pt x="5358" y="3585"/>
                    <a:pt x="5299" y="3501"/>
                    <a:pt x="5299" y="3406"/>
                  </a:cubicBezTo>
                  <a:lnTo>
                    <a:pt x="5299" y="1072"/>
                  </a:lnTo>
                  <a:lnTo>
                    <a:pt x="5489" y="1072"/>
                  </a:lnTo>
                  <a:cubicBezTo>
                    <a:pt x="5692" y="1072"/>
                    <a:pt x="5858" y="906"/>
                    <a:pt x="5858" y="703"/>
                  </a:cubicBezTo>
                  <a:lnTo>
                    <a:pt x="5858" y="370"/>
                  </a:lnTo>
                  <a:cubicBezTo>
                    <a:pt x="5858" y="167"/>
                    <a:pt x="5692" y="1"/>
                    <a:pt x="5489" y="1"/>
                  </a:cubicBezTo>
                  <a:lnTo>
                    <a:pt x="4739" y="1"/>
                  </a:lnTo>
                  <a:cubicBezTo>
                    <a:pt x="4668" y="1"/>
                    <a:pt x="4608" y="60"/>
                    <a:pt x="4608" y="132"/>
                  </a:cubicBezTo>
                  <a:cubicBezTo>
                    <a:pt x="4608" y="215"/>
                    <a:pt x="4668" y="275"/>
                    <a:pt x="4739" y="275"/>
                  </a:cubicBezTo>
                  <a:lnTo>
                    <a:pt x="5489" y="275"/>
                  </a:lnTo>
                  <a:cubicBezTo>
                    <a:pt x="5537" y="275"/>
                    <a:pt x="5573" y="310"/>
                    <a:pt x="5573" y="358"/>
                  </a:cubicBezTo>
                  <a:lnTo>
                    <a:pt x="5573" y="691"/>
                  </a:lnTo>
                  <a:cubicBezTo>
                    <a:pt x="5573" y="727"/>
                    <a:pt x="5537" y="775"/>
                    <a:pt x="5489" y="775"/>
                  </a:cubicBezTo>
                  <a:lnTo>
                    <a:pt x="2834" y="775"/>
                  </a:lnTo>
                  <a:cubicBezTo>
                    <a:pt x="2798" y="775"/>
                    <a:pt x="2751" y="727"/>
                    <a:pt x="2751" y="691"/>
                  </a:cubicBezTo>
                  <a:lnTo>
                    <a:pt x="2751" y="358"/>
                  </a:lnTo>
                  <a:cubicBezTo>
                    <a:pt x="2751" y="310"/>
                    <a:pt x="2798" y="275"/>
                    <a:pt x="2834" y="275"/>
                  </a:cubicBezTo>
                  <a:lnTo>
                    <a:pt x="4060" y="275"/>
                  </a:lnTo>
                  <a:cubicBezTo>
                    <a:pt x="4132" y="275"/>
                    <a:pt x="4191" y="215"/>
                    <a:pt x="4191" y="132"/>
                  </a:cubicBezTo>
                  <a:cubicBezTo>
                    <a:pt x="4191" y="60"/>
                    <a:pt x="4132" y="1"/>
                    <a:pt x="4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508;p40"/>
          <p:cNvSpPr txBox="1">
            <a:spLocks noGrp="1"/>
          </p:cNvSpPr>
          <p:nvPr>
            <p:ph type="subTitle" idx="4294967295"/>
          </p:nvPr>
        </p:nvSpPr>
        <p:spPr>
          <a:xfrm>
            <a:off x="1195232" y="3657454"/>
            <a:ext cx="772679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saturation</a:t>
            </a:r>
            <a:endParaRPr sz="900" dirty="0"/>
          </a:p>
        </p:txBody>
      </p:sp>
      <p:sp>
        <p:nvSpPr>
          <p:cNvPr id="42" name="Google Shape;509;p40"/>
          <p:cNvSpPr txBox="1">
            <a:spLocks noGrp="1"/>
          </p:cNvSpPr>
          <p:nvPr>
            <p:ph type="subTitle" idx="4294967295"/>
          </p:nvPr>
        </p:nvSpPr>
        <p:spPr>
          <a:xfrm>
            <a:off x="700241" y="3657454"/>
            <a:ext cx="5517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smtClean="0"/>
              <a:t>hue</a:t>
            </a:r>
            <a:endParaRPr sz="900" dirty="0"/>
          </a:p>
        </p:txBody>
      </p:sp>
      <p:sp>
        <p:nvSpPr>
          <p:cNvPr id="43" name="Google Shape;510;p40"/>
          <p:cNvSpPr txBox="1">
            <a:spLocks noGrp="1"/>
          </p:cNvSpPr>
          <p:nvPr>
            <p:ph type="subTitle" idx="4294967295"/>
          </p:nvPr>
        </p:nvSpPr>
        <p:spPr>
          <a:xfrm>
            <a:off x="1921705" y="3657454"/>
            <a:ext cx="551700" cy="1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smtClean="0"/>
              <a:t>value</a:t>
            </a:r>
            <a:endParaRPr sz="900" dirty="0"/>
          </a:p>
        </p:txBody>
      </p:sp>
      <p:sp>
        <p:nvSpPr>
          <p:cNvPr id="45" name="Google Shape;512;p40"/>
          <p:cNvSpPr/>
          <p:nvPr/>
        </p:nvSpPr>
        <p:spPr>
          <a:xfrm>
            <a:off x="826839" y="1908179"/>
            <a:ext cx="298500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15;p40"/>
          <p:cNvSpPr/>
          <p:nvPr/>
        </p:nvSpPr>
        <p:spPr>
          <a:xfrm>
            <a:off x="1437545" y="1908179"/>
            <a:ext cx="315255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8;p40"/>
          <p:cNvSpPr/>
          <p:nvPr/>
        </p:nvSpPr>
        <p:spPr>
          <a:xfrm>
            <a:off x="2048253" y="1908179"/>
            <a:ext cx="298500" cy="1256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21;p40"/>
          <p:cNvSpPr txBox="1">
            <a:spLocks noGrp="1"/>
          </p:cNvSpPr>
          <p:nvPr>
            <p:ph type="subTitle" idx="4294967295"/>
          </p:nvPr>
        </p:nvSpPr>
        <p:spPr>
          <a:xfrm>
            <a:off x="471849" y="1260889"/>
            <a:ext cx="2389800" cy="3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HSV</a:t>
            </a:r>
            <a:endParaRPr sz="1800" dirty="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1563" y="2435896"/>
            <a:ext cx="1188000" cy="270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85342" y="2510807"/>
            <a:ext cx="1033918" cy="28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77767" y="2598304"/>
            <a:ext cx="841370" cy="306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0" name="Google Shape;12121;p73"/>
          <p:cNvGrpSpPr/>
          <p:nvPr/>
        </p:nvGrpSpPr>
        <p:grpSpPr>
          <a:xfrm>
            <a:off x="2035331" y="3232618"/>
            <a:ext cx="282715" cy="318552"/>
            <a:chOff x="2212469" y="3360313"/>
            <a:chExt cx="282715" cy="338659"/>
          </a:xfrm>
        </p:grpSpPr>
        <p:sp>
          <p:nvSpPr>
            <p:cNvPr id="61" name="Google Shape;12122;p73"/>
            <p:cNvSpPr/>
            <p:nvPr/>
          </p:nvSpPr>
          <p:spPr>
            <a:xfrm>
              <a:off x="2282313" y="3360313"/>
              <a:ext cx="212871" cy="200403"/>
            </a:xfrm>
            <a:custGeom>
              <a:avLst/>
              <a:gdLst/>
              <a:ahLst/>
              <a:cxnLst/>
              <a:rect l="l" t="t" r="r" b="b"/>
              <a:pathLst>
                <a:path w="6693" h="6301" extrusionOk="0">
                  <a:moveTo>
                    <a:pt x="2751" y="2573"/>
                  </a:moveTo>
                  <a:lnTo>
                    <a:pt x="4108" y="3919"/>
                  </a:lnTo>
                  <a:lnTo>
                    <a:pt x="2882" y="5157"/>
                  </a:lnTo>
                  <a:lnTo>
                    <a:pt x="1525" y="3800"/>
                  </a:lnTo>
                  <a:lnTo>
                    <a:pt x="2751" y="2573"/>
                  </a:lnTo>
                  <a:close/>
                  <a:moveTo>
                    <a:pt x="5397" y="0"/>
                  </a:moveTo>
                  <a:cubicBezTo>
                    <a:pt x="5323" y="0"/>
                    <a:pt x="5261" y="55"/>
                    <a:pt x="5239" y="121"/>
                  </a:cubicBezTo>
                  <a:cubicBezTo>
                    <a:pt x="5228" y="216"/>
                    <a:pt x="5287" y="287"/>
                    <a:pt x="5359" y="299"/>
                  </a:cubicBezTo>
                  <a:cubicBezTo>
                    <a:pt x="5775" y="383"/>
                    <a:pt x="5990" y="656"/>
                    <a:pt x="6037" y="692"/>
                  </a:cubicBezTo>
                  <a:cubicBezTo>
                    <a:pt x="6478" y="1133"/>
                    <a:pt x="6478" y="1871"/>
                    <a:pt x="6037" y="2335"/>
                  </a:cubicBezTo>
                  <a:lnTo>
                    <a:pt x="5406" y="2954"/>
                  </a:lnTo>
                  <a:lnTo>
                    <a:pt x="3715" y="1264"/>
                  </a:lnTo>
                  <a:lnTo>
                    <a:pt x="4335" y="633"/>
                  </a:lnTo>
                  <a:cubicBezTo>
                    <a:pt x="4466" y="502"/>
                    <a:pt x="4632" y="395"/>
                    <a:pt x="4823" y="347"/>
                  </a:cubicBezTo>
                  <a:cubicBezTo>
                    <a:pt x="4918" y="323"/>
                    <a:pt x="4966" y="228"/>
                    <a:pt x="4930" y="156"/>
                  </a:cubicBezTo>
                  <a:cubicBezTo>
                    <a:pt x="4910" y="88"/>
                    <a:pt x="4842" y="43"/>
                    <a:pt x="4778" y="43"/>
                  </a:cubicBezTo>
                  <a:cubicBezTo>
                    <a:pt x="4765" y="43"/>
                    <a:pt x="4752" y="45"/>
                    <a:pt x="4739" y="49"/>
                  </a:cubicBezTo>
                  <a:cubicBezTo>
                    <a:pt x="4501" y="133"/>
                    <a:pt x="4287" y="240"/>
                    <a:pt x="4108" y="430"/>
                  </a:cubicBezTo>
                  <a:lnTo>
                    <a:pt x="3489" y="1049"/>
                  </a:lnTo>
                  <a:lnTo>
                    <a:pt x="3180" y="752"/>
                  </a:lnTo>
                  <a:cubicBezTo>
                    <a:pt x="3073" y="651"/>
                    <a:pt x="2933" y="600"/>
                    <a:pt x="2794" y="600"/>
                  </a:cubicBezTo>
                  <a:cubicBezTo>
                    <a:pt x="2656" y="600"/>
                    <a:pt x="2519" y="651"/>
                    <a:pt x="2418" y="752"/>
                  </a:cubicBezTo>
                  <a:lnTo>
                    <a:pt x="2049" y="1121"/>
                  </a:lnTo>
                  <a:cubicBezTo>
                    <a:pt x="1834" y="1335"/>
                    <a:pt x="1834" y="1680"/>
                    <a:pt x="2049" y="1883"/>
                  </a:cubicBezTo>
                  <a:lnTo>
                    <a:pt x="2525" y="2359"/>
                  </a:lnTo>
                  <a:lnTo>
                    <a:pt x="60" y="4812"/>
                  </a:lnTo>
                  <a:cubicBezTo>
                    <a:pt x="1" y="4871"/>
                    <a:pt x="1" y="4978"/>
                    <a:pt x="60" y="5038"/>
                  </a:cubicBezTo>
                  <a:cubicBezTo>
                    <a:pt x="90" y="5068"/>
                    <a:pt x="132" y="5083"/>
                    <a:pt x="173" y="5083"/>
                  </a:cubicBezTo>
                  <a:cubicBezTo>
                    <a:pt x="215" y="5083"/>
                    <a:pt x="257" y="5068"/>
                    <a:pt x="286" y="5038"/>
                  </a:cubicBezTo>
                  <a:lnTo>
                    <a:pt x="1287" y="4038"/>
                  </a:lnTo>
                  <a:lnTo>
                    <a:pt x="2644" y="5395"/>
                  </a:lnTo>
                  <a:lnTo>
                    <a:pt x="2001" y="6038"/>
                  </a:lnTo>
                  <a:cubicBezTo>
                    <a:pt x="1894" y="6145"/>
                    <a:pt x="1965" y="6300"/>
                    <a:pt x="2120" y="6300"/>
                  </a:cubicBezTo>
                  <a:cubicBezTo>
                    <a:pt x="2123" y="6300"/>
                    <a:pt x="2125" y="6300"/>
                    <a:pt x="2127" y="6300"/>
                  </a:cubicBezTo>
                  <a:cubicBezTo>
                    <a:pt x="2236" y="6300"/>
                    <a:pt x="2191" y="6277"/>
                    <a:pt x="4370" y="4133"/>
                  </a:cubicBezTo>
                  <a:cubicBezTo>
                    <a:pt x="4454" y="4133"/>
                    <a:pt x="4525" y="4062"/>
                    <a:pt x="4525" y="3966"/>
                  </a:cubicBezTo>
                  <a:cubicBezTo>
                    <a:pt x="4525" y="3859"/>
                    <a:pt x="4442" y="3835"/>
                    <a:pt x="4335" y="3716"/>
                  </a:cubicBezTo>
                  <a:lnTo>
                    <a:pt x="2977" y="2359"/>
                  </a:lnTo>
                  <a:lnTo>
                    <a:pt x="2287" y="1657"/>
                  </a:lnTo>
                  <a:cubicBezTo>
                    <a:pt x="2191" y="1573"/>
                    <a:pt x="2191" y="1430"/>
                    <a:pt x="2287" y="1347"/>
                  </a:cubicBezTo>
                  <a:lnTo>
                    <a:pt x="2656" y="978"/>
                  </a:lnTo>
                  <a:cubicBezTo>
                    <a:pt x="2697" y="930"/>
                    <a:pt x="2754" y="906"/>
                    <a:pt x="2811" y="906"/>
                  </a:cubicBezTo>
                  <a:cubicBezTo>
                    <a:pt x="2867" y="906"/>
                    <a:pt x="2924" y="930"/>
                    <a:pt x="2965" y="978"/>
                  </a:cubicBezTo>
                  <a:lnTo>
                    <a:pt x="5716" y="3728"/>
                  </a:lnTo>
                  <a:cubicBezTo>
                    <a:pt x="5811" y="3812"/>
                    <a:pt x="5811" y="3954"/>
                    <a:pt x="5716" y="4038"/>
                  </a:cubicBezTo>
                  <a:lnTo>
                    <a:pt x="5347" y="4407"/>
                  </a:lnTo>
                  <a:cubicBezTo>
                    <a:pt x="5305" y="4455"/>
                    <a:pt x="5248" y="4478"/>
                    <a:pt x="5192" y="4478"/>
                  </a:cubicBezTo>
                  <a:cubicBezTo>
                    <a:pt x="5135" y="4478"/>
                    <a:pt x="5079" y="4455"/>
                    <a:pt x="5037" y="4407"/>
                  </a:cubicBezTo>
                  <a:lnTo>
                    <a:pt x="4918" y="4288"/>
                  </a:lnTo>
                  <a:cubicBezTo>
                    <a:pt x="4888" y="4258"/>
                    <a:pt x="4847" y="4243"/>
                    <a:pt x="4805" y="4243"/>
                  </a:cubicBezTo>
                  <a:cubicBezTo>
                    <a:pt x="4763" y="4243"/>
                    <a:pt x="4722" y="4258"/>
                    <a:pt x="4692" y="4288"/>
                  </a:cubicBezTo>
                  <a:cubicBezTo>
                    <a:pt x="4632" y="4347"/>
                    <a:pt x="4632" y="4455"/>
                    <a:pt x="4692" y="4514"/>
                  </a:cubicBezTo>
                  <a:lnTo>
                    <a:pt x="4811" y="4633"/>
                  </a:lnTo>
                  <a:cubicBezTo>
                    <a:pt x="4918" y="4740"/>
                    <a:pt x="5055" y="4794"/>
                    <a:pt x="5192" y="4794"/>
                  </a:cubicBezTo>
                  <a:cubicBezTo>
                    <a:pt x="5329" y="4794"/>
                    <a:pt x="5466" y="4740"/>
                    <a:pt x="5573" y="4633"/>
                  </a:cubicBezTo>
                  <a:lnTo>
                    <a:pt x="5942" y="4264"/>
                  </a:lnTo>
                  <a:cubicBezTo>
                    <a:pt x="6156" y="4050"/>
                    <a:pt x="6156" y="3716"/>
                    <a:pt x="5942" y="3502"/>
                  </a:cubicBezTo>
                  <a:lnTo>
                    <a:pt x="5644" y="3204"/>
                  </a:lnTo>
                  <a:lnTo>
                    <a:pt x="6275" y="2585"/>
                  </a:lnTo>
                  <a:cubicBezTo>
                    <a:pt x="6537" y="2300"/>
                    <a:pt x="6692" y="1930"/>
                    <a:pt x="6692" y="1526"/>
                  </a:cubicBezTo>
                  <a:cubicBezTo>
                    <a:pt x="6692" y="823"/>
                    <a:pt x="6216" y="454"/>
                    <a:pt x="6180" y="406"/>
                  </a:cubicBezTo>
                  <a:cubicBezTo>
                    <a:pt x="5978" y="204"/>
                    <a:pt x="5704" y="73"/>
                    <a:pt x="5418" y="2"/>
                  </a:cubicBezTo>
                  <a:cubicBezTo>
                    <a:pt x="5411" y="1"/>
                    <a:pt x="5404" y="0"/>
                    <a:pt x="53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23;p73"/>
            <p:cNvSpPr/>
            <p:nvPr/>
          </p:nvSpPr>
          <p:spPr>
            <a:xfrm>
              <a:off x="2234987" y="3526304"/>
              <a:ext cx="106070" cy="94143"/>
            </a:xfrm>
            <a:custGeom>
              <a:avLst/>
              <a:gdLst/>
              <a:ahLst/>
              <a:cxnLst/>
              <a:rect l="l" t="t" r="r" b="b"/>
              <a:pathLst>
                <a:path w="3335" h="2960" extrusionOk="0">
                  <a:moveTo>
                    <a:pt x="1245" y="1"/>
                  </a:moveTo>
                  <a:cubicBezTo>
                    <a:pt x="1203" y="1"/>
                    <a:pt x="1161" y="15"/>
                    <a:pt x="1132" y="45"/>
                  </a:cubicBezTo>
                  <a:cubicBezTo>
                    <a:pt x="1120" y="57"/>
                    <a:pt x="620" y="462"/>
                    <a:pt x="739" y="1152"/>
                  </a:cubicBezTo>
                  <a:lnTo>
                    <a:pt x="227" y="1664"/>
                  </a:lnTo>
                  <a:cubicBezTo>
                    <a:pt x="84" y="1807"/>
                    <a:pt x="0" y="2010"/>
                    <a:pt x="0" y="2200"/>
                  </a:cubicBezTo>
                  <a:cubicBezTo>
                    <a:pt x="0" y="2659"/>
                    <a:pt x="376" y="2960"/>
                    <a:pt x="766" y="2960"/>
                  </a:cubicBezTo>
                  <a:cubicBezTo>
                    <a:pt x="953" y="2960"/>
                    <a:pt x="1144" y="2890"/>
                    <a:pt x="1298" y="2736"/>
                  </a:cubicBezTo>
                  <a:lnTo>
                    <a:pt x="1810" y="2236"/>
                  </a:lnTo>
                  <a:cubicBezTo>
                    <a:pt x="1868" y="2243"/>
                    <a:pt x="1926" y="2247"/>
                    <a:pt x="1984" y="2247"/>
                  </a:cubicBezTo>
                  <a:cubicBezTo>
                    <a:pt x="2308" y="2247"/>
                    <a:pt x="2626" y="2133"/>
                    <a:pt x="2858" y="1891"/>
                  </a:cubicBezTo>
                  <a:lnTo>
                    <a:pt x="3275" y="1474"/>
                  </a:lnTo>
                  <a:cubicBezTo>
                    <a:pt x="3334" y="1414"/>
                    <a:pt x="3334" y="1307"/>
                    <a:pt x="3275" y="1248"/>
                  </a:cubicBezTo>
                  <a:cubicBezTo>
                    <a:pt x="3245" y="1218"/>
                    <a:pt x="3206" y="1203"/>
                    <a:pt x="3168" y="1203"/>
                  </a:cubicBezTo>
                  <a:cubicBezTo>
                    <a:pt x="3129" y="1203"/>
                    <a:pt x="3090" y="1218"/>
                    <a:pt x="3060" y="1248"/>
                  </a:cubicBezTo>
                  <a:lnTo>
                    <a:pt x="2644" y="1664"/>
                  </a:lnTo>
                  <a:cubicBezTo>
                    <a:pt x="2464" y="1844"/>
                    <a:pt x="2237" y="1929"/>
                    <a:pt x="2008" y="1929"/>
                  </a:cubicBezTo>
                  <a:cubicBezTo>
                    <a:pt x="1934" y="1929"/>
                    <a:pt x="1859" y="1920"/>
                    <a:pt x="1786" y="1903"/>
                  </a:cubicBezTo>
                  <a:cubicBezTo>
                    <a:pt x="1772" y="1900"/>
                    <a:pt x="1760" y="1898"/>
                    <a:pt x="1748" y="1898"/>
                  </a:cubicBezTo>
                  <a:cubicBezTo>
                    <a:pt x="1709" y="1898"/>
                    <a:pt x="1680" y="1914"/>
                    <a:pt x="1644" y="1950"/>
                  </a:cubicBezTo>
                  <a:lnTo>
                    <a:pt x="1072" y="2510"/>
                  </a:lnTo>
                  <a:cubicBezTo>
                    <a:pt x="989" y="2605"/>
                    <a:pt x="882" y="2641"/>
                    <a:pt x="762" y="2641"/>
                  </a:cubicBezTo>
                  <a:cubicBezTo>
                    <a:pt x="358" y="2641"/>
                    <a:pt x="167" y="2164"/>
                    <a:pt x="453" y="1891"/>
                  </a:cubicBezTo>
                  <a:lnTo>
                    <a:pt x="1012" y="1319"/>
                  </a:lnTo>
                  <a:cubicBezTo>
                    <a:pt x="1060" y="1283"/>
                    <a:pt x="1072" y="1236"/>
                    <a:pt x="1060" y="1176"/>
                  </a:cubicBezTo>
                  <a:cubicBezTo>
                    <a:pt x="929" y="605"/>
                    <a:pt x="1358" y="283"/>
                    <a:pt x="1358" y="259"/>
                  </a:cubicBezTo>
                  <a:cubicBezTo>
                    <a:pt x="1417" y="200"/>
                    <a:pt x="1417" y="105"/>
                    <a:pt x="1358" y="45"/>
                  </a:cubicBezTo>
                  <a:cubicBezTo>
                    <a:pt x="1328" y="15"/>
                    <a:pt x="1286" y="1"/>
                    <a:pt x="124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24;p73"/>
            <p:cNvSpPr/>
            <p:nvPr/>
          </p:nvSpPr>
          <p:spPr>
            <a:xfrm>
              <a:off x="2212469" y="3622386"/>
              <a:ext cx="61924" cy="76586"/>
            </a:xfrm>
            <a:custGeom>
              <a:avLst/>
              <a:gdLst/>
              <a:ahLst/>
              <a:cxnLst/>
              <a:rect l="l" t="t" r="r" b="b"/>
              <a:pathLst>
                <a:path w="1947" h="2408" extrusionOk="0">
                  <a:moveTo>
                    <a:pt x="982" y="322"/>
                  </a:moveTo>
                  <a:lnTo>
                    <a:pt x="1447" y="1382"/>
                  </a:lnTo>
                  <a:cubicBezTo>
                    <a:pt x="1566" y="1680"/>
                    <a:pt x="1387" y="2084"/>
                    <a:pt x="970" y="2084"/>
                  </a:cubicBezTo>
                  <a:cubicBezTo>
                    <a:pt x="589" y="2084"/>
                    <a:pt x="387" y="1691"/>
                    <a:pt x="518" y="1382"/>
                  </a:cubicBezTo>
                  <a:lnTo>
                    <a:pt x="982" y="322"/>
                  </a:lnTo>
                  <a:close/>
                  <a:moveTo>
                    <a:pt x="975" y="1"/>
                  </a:moveTo>
                  <a:cubicBezTo>
                    <a:pt x="863" y="1"/>
                    <a:pt x="750" y="60"/>
                    <a:pt x="697" y="179"/>
                  </a:cubicBezTo>
                  <a:lnTo>
                    <a:pt x="220" y="1263"/>
                  </a:lnTo>
                  <a:cubicBezTo>
                    <a:pt x="0" y="1773"/>
                    <a:pt x="333" y="2407"/>
                    <a:pt x="977" y="2407"/>
                  </a:cubicBezTo>
                  <a:cubicBezTo>
                    <a:pt x="994" y="2407"/>
                    <a:pt x="1012" y="2407"/>
                    <a:pt x="1030" y="2406"/>
                  </a:cubicBezTo>
                  <a:cubicBezTo>
                    <a:pt x="1601" y="2382"/>
                    <a:pt x="1947" y="1775"/>
                    <a:pt x="1720" y="1263"/>
                  </a:cubicBezTo>
                  <a:lnTo>
                    <a:pt x="1244" y="179"/>
                  </a:lnTo>
                  <a:cubicBezTo>
                    <a:pt x="1197" y="60"/>
                    <a:pt x="1086" y="1"/>
                    <a:pt x="9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1565;p73"/>
          <p:cNvSpPr/>
          <p:nvPr/>
        </p:nvSpPr>
        <p:spPr>
          <a:xfrm>
            <a:off x="1509456" y="3225360"/>
            <a:ext cx="141169" cy="325809"/>
          </a:xfrm>
          <a:custGeom>
            <a:avLst/>
            <a:gdLst/>
            <a:ahLst/>
            <a:cxnLst/>
            <a:rect l="l" t="t" r="r" b="b"/>
            <a:pathLst>
              <a:path w="3727" h="11744" extrusionOk="0">
                <a:moveTo>
                  <a:pt x="3273" y="1"/>
                </a:moveTo>
                <a:cubicBezTo>
                  <a:pt x="2520" y="1"/>
                  <a:pt x="1832" y="264"/>
                  <a:pt x="1239" y="802"/>
                </a:cubicBezTo>
                <a:cubicBezTo>
                  <a:pt x="762" y="1254"/>
                  <a:pt x="453" y="1790"/>
                  <a:pt x="286" y="2147"/>
                </a:cubicBezTo>
                <a:cubicBezTo>
                  <a:pt x="238" y="2230"/>
                  <a:pt x="286" y="2337"/>
                  <a:pt x="381" y="2385"/>
                </a:cubicBezTo>
                <a:cubicBezTo>
                  <a:pt x="404" y="2398"/>
                  <a:pt x="428" y="2404"/>
                  <a:pt x="452" y="2404"/>
                </a:cubicBezTo>
                <a:cubicBezTo>
                  <a:pt x="518" y="2404"/>
                  <a:pt x="585" y="2360"/>
                  <a:pt x="619" y="2290"/>
                </a:cubicBezTo>
                <a:cubicBezTo>
                  <a:pt x="1148" y="1163"/>
                  <a:pt x="2035" y="349"/>
                  <a:pt x="3314" y="349"/>
                </a:cubicBezTo>
                <a:cubicBezTo>
                  <a:pt x="3333" y="349"/>
                  <a:pt x="3351" y="349"/>
                  <a:pt x="3370" y="349"/>
                </a:cubicBezTo>
                <a:cubicBezTo>
                  <a:pt x="3084" y="694"/>
                  <a:pt x="2858" y="1040"/>
                  <a:pt x="2727" y="1421"/>
                </a:cubicBezTo>
                <a:cubicBezTo>
                  <a:pt x="2489" y="2135"/>
                  <a:pt x="2739" y="2564"/>
                  <a:pt x="2846" y="2814"/>
                </a:cubicBezTo>
                <a:cubicBezTo>
                  <a:pt x="3179" y="3611"/>
                  <a:pt x="2644" y="4540"/>
                  <a:pt x="1786" y="4588"/>
                </a:cubicBezTo>
                <a:cubicBezTo>
                  <a:pt x="1761" y="4588"/>
                  <a:pt x="1725" y="4589"/>
                  <a:pt x="1681" y="4589"/>
                </a:cubicBezTo>
                <a:cubicBezTo>
                  <a:pt x="1560" y="4589"/>
                  <a:pt x="1374" y="4577"/>
                  <a:pt x="1155" y="4481"/>
                </a:cubicBezTo>
                <a:cubicBezTo>
                  <a:pt x="584" y="4231"/>
                  <a:pt x="274" y="3576"/>
                  <a:pt x="393" y="2897"/>
                </a:cubicBezTo>
                <a:cubicBezTo>
                  <a:pt x="405" y="2814"/>
                  <a:pt x="346" y="2718"/>
                  <a:pt x="238" y="2695"/>
                </a:cubicBezTo>
                <a:cubicBezTo>
                  <a:pt x="231" y="2694"/>
                  <a:pt x="224" y="2693"/>
                  <a:pt x="217" y="2693"/>
                </a:cubicBezTo>
                <a:cubicBezTo>
                  <a:pt x="139" y="2693"/>
                  <a:pt x="58" y="2750"/>
                  <a:pt x="36" y="2837"/>
                </a:cubicBezTo>
                <a:cubicBezTo>
                  <a:pt x="24" y="2957"/>
                  <a:pt x="0" y="3064"/>
                  <a:pt x="0" y="3183"/>
                </a:cubicBezTo>
                <a:cubicBezTo>
                  <a:pt x="0" y="3826"/>
                  <a:pt x="298" y="4361"/>
                  <a:pt x="750" y="4659"/>
                </a:cubicBezTo>
                <a:cubicBezTo>
                  <a:pt x="393" y="6921"/>
                  <a:pt x="441" y="9553"/>
                  <a:pt x="1465" y="11612"/>
                </a:cubicBezTo>
                <a:cubicBezTo>
                  <a:pt x="1501" y="11684"/>
                  <a:pt x="1584" y="11743"/>
                  <a:pt x="1667" y="11743"/>
                </a:cubicBezTo>
                <a:cubicBezTo>
                  <a:pt x="1762" y="11743"/>
                  <a:pt x="1834" y="11696"/>
                  <a:pt x="1882" y="11612"/>
                </a:cubicBezTo>
                <a:cubicBezTo>
                  <a:pt x="2143" y="11077"/>
                  <a:pt x="2358" y="10457"/>
                  <a:pt x="2501" y="9803"/>
                </a:cubicBezTo>
                <a:cubicBezTo>
                  <a:pt x="2524" y="9719"/>
                  <a:pt x="2477" y="9612"/>
                  <a:pt x="2370" y="9600"/>
                </a:cubicBezTo>
                <a:cubicBezTo>
                  <a:pt x="2360" y="9599"/>
                  <a:pt x="2349" y="9598"/>
                  <a:pt x="2338" y="9598"/>
                </a:cubicBezTo>
                <a:cubicBezTo>
                  <a:pt x="2262" y="9598"/>
                  <a:pt x="2178" y="9637"/>
                  <a:pt x="2167" y="9731"/>
                </a:cubicBezTo>
                <a:cubicBezTo>
                  <a:pt x="2048" y="10267"/>
                  <a:pt x="1870" y="10779"/>
                  <a:pt x="1667" y="11231"/>
                </a:cubicBezTo>
                <a:cubicBezTo>
                  <a:pt x="1060" y="9862"/>
                  <a:pt x="869" y="8302"/>
                  <a:pt x="893" y="6814"/>
                </a:cubicBezTo>
                <a:lnTo>
                  <a:pt x="1155" y="6814"/>
                </a:lnTo>
                <a:cubicBezTo>
                  <a:pt x="1250" y="6814"/>
                  <a:pt x="1334" y="6743"/>
                  <a:pt x="1334" y="6636"/>
                </a:cubicBezTo>
                <a:cubicBezTo>
                  <a:pt x="1334" y="6552"/>
                  <a:pt x="1250" y="6457"/>
                  <a:pt x="1155" y="6457"/>
                </a:cubicBezTo>
                <a:lnTo>
                  <a:pt x="917" y="6457"/>
                </a:lnTo>
                <a:cubicBezTo>
                  <a:pt x="917" y="6397"/>
                  <a:pt x="929" y="6112"/>
                  <a:pt x="953" y="5838"/>
                </a:cubicBezTo>
                <a:lnTo>
                  <a:pt x="1584" y="5838"/>
                </a:lnTo>
                <a:cubicBezTo>
                  <a:pt x="1691" y="5838"/>
                  <a:pt x="1762" y="5755"/>
                  <a:pt x="1762" y="5659"/>
                </a:cubicBezTo>
                <a:cubicBezTo>
                  <a:pt x="1762" y="5552"/>
                  <a:pt x="1691" y="5481"/>
                  <a:pt x="1584" y="5481"/>
                </a:cubicBezTo>
                <a:lnTo>
                  <a:pt x="989" y="5481"/>
                </a:lnTo>
                <a:cubicBezTo>
                  <a:pt x="1012" y="5243"/>
                  <a:pt x="1048" y="5016"/>
                  <a:pt x="1072" y="4814"/>
                </a:cubicBezTo>
                <a:cubicBezTo>
                  <a:pt x="1250" y="4879"/>
                  <a:pt x="1456" y="4912"/>
                  <a:pt x="1661" y="4912"/>
                </a:cubicBezTo>
                <a:cubicBezTo>
                  <a:pt x="1867" y="4912"/>
                  <a:pt x="2072" y="4879"/>
                  <a:pt x="2251" y="4814"/>
                </a:cubicBezTo>
                <a:cubicBezTo>
                  <a:pt x="2286" y="5016"/>
                  <a:pt x="2310" y="5243"/>
                  <a:pt x="2346" y="5481"/>
                </a:cubicBezTo>
                <a:lnTo>
                  <a:pt x="2286" y="5481"/>
                </a:lnTo>
                <a:cubicBezTo>
                  <a:pt x="2191" y="5481"/>
                  <a:pt x="2108" y="5552"/>
                  <a:pt x="2108" y="5659"/>
                </a:cubicBezTo>
                <a:cubicBezTo>
                  <a:pt x="2108" y="5755"/>
                  <a:pt x="2179" y="5838"/>
                  <a:pt x="2286" y="5838"/>
                </a:cubicBezTo>
                <a:lnTo>
                  <a:pt x="2370" y="5838"/>
                </a:lnTo>
                <a:cubicBezTo>
                  <a:pt x="2382" y="6052"/>
                  <a:pt x="2405" y="6231"/>
                  <a:pt x="2417" y="6457"/>
                </a:cubicBezTo>
                <a:lnTo>
                  <a:pt x="1870" y="6457"/>
                </a:lnTo>
                <a:cubicBezTo>
                  <a:pt x="1774" y="6457"/>
                  <a:pt x="1691" y="6528"/>
                  <a:pt x="1691" y="6636"/>
                </a:cubicBezTo>
                <a:cubicBezTo>
                  <a:pt x="1691" y="6743"/>
                  <a:pt x="1762" y="6814"/>
                  <a:pt x="1870" y="6814"/>
                </a:cubicBezTo>
                <a:lnTo>
                  <a:pt x="2441" y="6814"/>
                </a:lnTo>
                <a:cubicBezTo>
                  <a:pt x="2465" y="7540"/>
                  <a:pt x="2429" y="8314"/>
                  <a:pt x="2310" y="9064"/>
                </a:cubicBezTo>
                <a:cubicBezTo>
                  <a:pt x="2298" y="9160"/>
                  <a:pt x="2358" y="9243"/>
                  <a:pt x="2465" y="9255"/>
                </a:cubicBezTo>
                <a:cubicBezTo>
                  <a:pt x="2476" y="9258"/>
                  <a:pt x="2487" y="9260"/>
                  <a:pt x="2498" y="9260"/>
                </a:cubicBezTo>
                <a:cubicBezTo>
                  <a:pt x="2572" y="9260"/>
                  <a:pt x="2645" y="9195"/>
                  <a:pt x="2655" y="9112"/>
                </a:cubicBezTo>
                <a:cubicBezTo>
                  <a:pt x="2882" y="7671"/>
                  <a:pt x="2834" y="6088"/>
                  <a:pt x="2596" y="4647"/>
                </a:cubicBezTo>
                <a:cubicBezTo>
                  <a:pt x="3191" y="4231"/>
                  <a:pt x="3477" y="3409"/>
                  <a:pt x="3179" y="2659"/>
                </a:cubicBezTo>
                <a:cubicBezTo>
                  <a:pt x="3072" y="2397"/>
                  <a:pt x="2691" y="1849"/>
                  <a:pt x="3417" y="849"/>
                </a:cubicBezTo>
                <a:cubicBezTo>
                  <a:pt x="3667" y="492"/>
                  <a:pt x="3727" y="492"/>
                  <a:pt x="3727" y="325"/>
                </a:cubicBezTo>
                <a:cubicBezTo>
                  <a:pt x="3727" y="147"/>
                  <a:pt x="3596" y="16"/>
                  <a:pt x="3417" y="4"/>
                </a:cubicBezTo>
                <a:cubicBezTo>
                  <a:pt x="3369" y="2"/>
                  <a:pt x="3321" y="1"/>
                  <a:pt x="3273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462;p66"/>
          <p:cNvCxnSpPr/>
          <p:nvPr/>
        </p:nvCxnSpPr>
        <p:spPr>
          <a:xfrm>
            <a:off x="4605199" y="1539121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463;p66"/>
          <p:cNvSpPr/>
          <p:nvPr/>
        </p:nvSpPr>
        <p:spPr>
          <a:xfrm rot="1800402">
            <a:off x="4942182" y="1205751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69;p66"/>
          <p:cNvSpPr txBox="1"/>
          <p:nvPr/>
        </p:nvSpPr>
        <p:spPr>
          <a:xfrm>
            <a:off x="4993549" y="1359562"/>
            <a:ext cx="691451" cy="359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Economica" panose="020B0604020202020204" charset="0"/>
                <a:ea typeface="Lato Light"/>
                <a:cs typeface="Lato Light"/>
                <a:sym typeface="Lato Light"/>
              </a:rPr>
              <a:t>01</a:t>
            </a:r>
            <a:endParaRPr dirty="0">
              <a:solidFill>
                <a:schemeClr val="bg1"/>
              </a:solidFill>
              <a:latin typeface="Economica" panose="020B0604020202020204" charset="0"/>
              <a:ea typeface="Lato Light"/>
              <a:cs typeface="Lato Light"/>
              <a:sym typeface="Lato Light"/>
            </a:endParaRPr>
          </a:p>
        </p:txBody>
      </p:sp>
      <p:cxnSp>
        <p:nvCxnSpPr>
          <p:cNvPr id="77" name="Google Shape;472;p66"/>
          <p:cNvCxnSpPr/>
          <p:nvPr/>
        </p:nvCxnSpPr>
        <p:spPr>
          <a:xfrm>
            <a:off x="4605199" y="2611988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473;p66"/>
          <p:cNvSpPr/>
          <p:nvPr/>
        </p:nvSpPr>
        <p:spPr>
          <a:xfrm rot="1800402">
            <a:off x="4942182" y="2255893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74;p66"/>
          <p:cNvSpPr txBox="1"/>
          <p:nvPr/>
        </p:nvSpPr>
        <p:spPr>
          <a:xfrm>
            <a:off x="4993549" y="2432438"/>
            <a:ext cx="691451" cy="359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Economica" panose="020B0604020202020204" charset="0"/>
                <a:ea typeface="Lato Light"/>
                <a:cs typeface="Lato Light"/>
                <a:sym typeface="Lato Light"/>
              </a:rPr>
              <a:t>02</a:t>
            </a:r>
            <a:endParaRPr dirty="0">
              <a:solidFill>
                <a:schemeClr val="bg1"/>
              </a:solidFill>
              <a:latin typeface="Economica" panose="020B0604020202020204" charset="0"/>
              <a:ea typeface="Lato Light"/>
              <a:cs typeface="Lato Light"/>
              <a:sym typeface="Lato Light"/>
            </a:endParaRPr>
          </a:p>
        </p:txBody>
      </p:sp>
      <p:cxnSp>
        <p:nvCxnSpPr>
          <p:cNvPr id="80" name="Google Shape;472;p66"/>
          <p:cNvCxnSpPr/>
          <p:nvPr/>
        </p:nvCxnSpPr>
        <p:spPr>
          <a:xfrm>
            <a:off x="4605199" y="3684877"/>
            <a:ext cx="1496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473;p66"/>
          <p:cNvSpPr/>
          <p:nvPr/>
        </p:nvSpPr>
        <p:spPr>
          <a:xfrm rot="1800402">
            <a:off x="4942181" y="3328783"/>
            <a:ext cx="822433" cy="712214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74;p66"/>
          <p:cNvSpPr txBox="1"/>
          <p:nvPr/>
        </p:nvSpPr>
        <p:spPr>
          <a:xfrm>
            <a:off x="4993549" y="3482921"/>
            <a:ext cx="666254" cy="359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Economica" panose="020B0604020202020204" charset="0"/>
                <a:ea typeface="Lato Light"/>
                <a:cs typeface="Lato Light"/>
                <a:sym typeface="Lato Light"/>
              </a:rPr>
              <a:t>0</a:t>
            </a:r>
            <a:r>
              <a:rPr lang="mk-MK" dirty="0" smtClean="0">
                <a:solidFill>
                  <a:schemeClr val="bg1"/>
                </a:solidFill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dirty="0">
              <a:solidFill>
                <a:schemeClr val="bg1"/>
              </a:solidFill>
              <a:latin typeface="Economica" panose="020B0604020202020204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855266" y="1394239"/>
            <a:ext cx="568855" cy="304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HUE</a:t>
            </a:r>
            <a:endParaRPr lang="mk-MK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58765" y="2450001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SATURATION</a:t>
            </a:r>
            <a:endParaRPr lang="mk-MK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540380" y="3508581"/>
            <a:ext cx="87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VALUE</a:t>
            </a:r>
            <a:endParaRPr lang="mk-MK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282676" y="1391421"/>
            <a:ext cx="2047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с</a:t>
            </a:r>
            <a:r>
              <a:rPr lang="mk-MK" dirty="0" smtClean="0">
                <a:solidFill>
                  <a:schemeClr val="bg1"/>
                </a:solidFill>
              </a:rPr>
              <a:t>е зголемува за 110%</a:t>
            </a:r>
            <a:endParaRPr lang="mk-MK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286762" y="2444785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dirty="0" smtClean="0">
                <a:solidFill>
                  <a:schemeClr val="bg1"/>
                </a:solidFill>
              </a:rPr>
              <a:t>се намалува за 90%</a:t>
            </a:r>
            <a:endParaRPr lang="mk-MK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286760" y="3508581"/>
            <a:ext cx="165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о</a:t>
            </a:r>
            <a:r>
              <a:rPr lang="mk-MK" dirty="0" smtClean="0">
                <a:solidFill>
                  <a:schemeClr val="bg1"/>
                </a:solidFill>
              </a:rPr>
              <a:t>станува исто</a:t>
            </a:r>
            <a:endParaRPr lang="mk-M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270;p54"/>
          <p:cNvSpPr/>
          <p:nvPr/>
        </p:nvSpPr>
        <p:spPr>
          <a:xfrm rot="1799484">
            <a:off x="4090537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8" name="Google Shape;271;p54"/>
          <p:cNvSpPr/>
          <p:nvPr/>
        </p:nvSpPr>
        <p:spPr>
          <a:xfrm rot="1799484">
            <a:off x="2531126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noFill/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Google Shape;272;p54"/>
          <p:cNvSpPr/>
          <p:nvPr/>
        </p:nvSpPr>
        <p:spPr>
          <a:xfrm rot="1799484">
            <a:off x="3309487" y="1291340"/>
            <a:ext cx="2170764" cy="1880336"/>
          </a:xfrm>
          <a:prstGeom prst="hexagon">
            <a:avLst>
              <a:gd name="adj" fmla="val 29265"/>
              <a:gd name="vf" fmla="val 115470"/>
            </a:avLst>
          </a:prstGeom>
          <a:solidFill>
            <a:schemeClr val="accent5"/>
          </a:solidFill>
          <a:ln w="9525" cap="flat" cmpd="sng">
            <a:solidFill>
              <a:srgbClr val="C9A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Google Shape;273;p54"/>
          <p:cNvSpPr txBox="1">
            <a:spLocks/>
          </p:cNvSpPr>
          <p:nvPr/>
        </p:nvSpPr>
        <p:spPr>
          <a:xfrm>
            <a:off x="3422165" y="1746708"/>
            <a:ext cx="19452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Economica"/>
              </a:rPr>
              <a:t>BRIGHTNESS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tabLst/>
              <a:defRPr/>
            </a:pPr>
            <a:r>
              <a:rPr lang="en-US" sz="1800" i="1" dirty="0">
                <a:solidFill>
                  <a:srgbClr val="FFFFFF"/>
                </a:solidFill>
              </a:rPr>
              <a:t>&amp;</a:t>
            </a:r>
            <a:endParaRPr kumimoji="0" lang="en-US" sz="180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Economic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Economica"/>
              <a:buNone/>
              <a:tabLst/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CONTRAST</a:t>
            </a:r>
            <a:endParaRPr kumimoji="0" lang="mk-MK" sz="1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Economica"/>
            </a:endParaRPr>
          </a:p>
        </p:txBody>
      </p:sp>
      <p:sp>
        <p:nvSpPr>
          <p:cNvPr id="61" name="Google Shape;275;p54"/>
          <p:cNvSpPr txBox="1">
            <a:spLocks/>
          </p:cNvSpPr>
          <p:nvPr/>
        </p:nvSpPr>
        <p:spPr>
          <a:xfrm>
            <a:off x="6242189" y="1942608"/>
            <a:ext cx="1906500" cy="183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Потребно е светлината да се намали, затоа на секој пиксел од добиената слика со зголемен контраст се намалува за 20.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Google Shape;276;p54"/>
          <p:cNvSpPr txBox="1">
            <a:spLocks/>
          </p:cNvSpPr>
          <p:nvPr/>
        </p:nvSpPr>
        <p:spPr>
          <a:xfrm>
            <a:off x="5323940" y="1897009"/>
            <a:ext cx="79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tabLst/>
              <a:defRPr/>
            </a:pP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conomica"/>
              <a:sym typeface="Economica"/>
            </a:endParaRPr>
          </a:p>
        </p:txBody>
      </p:sp>
      <p:sp>
        <p:nvSpPr>
          <p:cNvPr id="63" name="Google Shape;277;p54"/>
          <p:cNvSpPr txBox="1">
            <a:spLocks/>
          </p:cNvSpPr>
          <p:nvPr/>
        </p:nvSpPr>
        <p:spPr>
          <a:xfrm>
            <a:off x="6148415" y="160810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 algn="l"/>
            <a:r>
              <a:rPr lang="en-US" b="1" dirty="0">
                <a:solidFill>
                  <a:schemeClr val="accent5"/>
                </a:solidFill>
              </a:rPr>
              <a:t>BRIGHTNESS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conomica"/>
            </a:endParaRPr>
          </a:p>
        </p:txBody>
      </p:sp>
      <p:sp>
        <p:nvSpPr>
          <p:cNvPr id="64" name="Google Shape;278;p54"/>
          <p:cNvSpPr txBox="1">
            <a:spLocks/>
          </p:cNvSpPr>
          <p:nvPr/>
        </p:nvSpPr>
        <p:spPr>
          <a:xfrm>
            <a:off x="734286" y="1897009"/>
            <a:ext cx="1906500" cy="179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Контрастот се постигнува со множење на секој пиксел од сликата со 1,1.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Google Shape;279;p54"/>
          <p:cNvSpPr txBox="1">
            <a:spLocks/>
          </p:cNvSpPr>
          <p:nvPr/>
        </p:nvSpPr>
        <p:spPr>
          <a:xfrm>
            <a:off x="2700863" y="1897009"/>
            <a:ext cx="75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conomica"/>
              <a:buNone/>
              <a:tabLst/>
              <a:defRPr/>
            </a:pP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conomica"/>
              <a:sym typeface="Economica"/>
            </a:endParaRPr>
          </a:p>
        </p:txBody>
      </p:sp>
      <p:sp>
        <p:nvSpPr>
          <p:cNvPr id="66" name="Google Shape;279;p54"/>
          <p:cNvSpPr txBox="1">
            <a:spLocks noGrp="1"/>
          </p:cNvSpPr>
          <p:nvPr>
            <p:ph type="title" idx="6"/>
          </p:nvPr>
        </p:nvSpPr>
        <p:spPr>
          <a:xfrm>
            <a:off x="2667488" y="1942608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0</a:t>
            </a:r>
            <a:r>
              <a:rPr lang="mk-MK" dirty="0" smtClean="0">
                <a:solidFill>
                  <a:schemeClr val="bg1"/>
                </a:solidFill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" name="Google Shape;279;p54"/>
          <p:cNvSpPr txBox="1">
            <a:spLocks noGrp="1"/>
          </p:cNvSpPr>
          <p:nvPr>
            <p:ph type="title" idx="6"/>
          </p:nvPr>
        </p:nvSpPr>
        <p:spPr>
          <a:xfrm>
            <a:off x="5367365" y="1942608"/>
            <a:ext cx="75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0</a:t>
            </a:r>
            <a:r>
              <a:rPr lang="mk-MK" dirty="0" smtClean="0">
                <a:solidFill>
                  <a:schemeClr val="bg1"/>
                </a:solidFill>
              </a:rPr>
              <a:t>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277;p54"/>
          <p:cNvSpPr txBox="1">
            <a:spLocks/>
          </p:cNvSpPr>
          <p:nvPr/>
        </p:nvSpPr>
        <p:spPr>
          <a:xfrm>
            <a:off x="393976" y="160869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000" b="0" i="0" u="none" strike="noStrike" cap="none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conomica"/>
              <a:buNone/>
              <a:defRPr sz="2400" b="0" i="0" u="none" strike="noStrike" cap="none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lvl="0"/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sym typeface="Economica"/>
              </a:rPr>
              <a:t>CONTRAST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sym typeface="Econom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" y="68928"/>
            <a:ext cx="3456000" cy="2322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495" y="3006815"/>
            <a:ext cx="3457039" cy="2072915"/>
          </a:xfrm>
          <a:prstGeom prst="rect">
            <a:avLst/>
          </a:prstGeom>
        </p:spPr>
      </p:pic>
      <p:grpSp>
        <p:nvGrpSpPr>
          <p:cNvPr id="609" name="Google Shape;609;p46"/>
          <p:cNvGrpSpPr/>
          <p:nvPr/>
        </p:nvGrpSpPr>
        <p:grpSpPr>
          <a:xfrm>
            <a:off x="2843505" y="1786092"/>
            <a:ext cx="3457039" cy="1831912"/>
            <a:chOff x="1291760" y="738825"/>
            <a:chExt cx="6646939" cy="3665950"/>
          </a:xfrm>
        </p:grpSpPr>
        <p:sp>
          <p:nvSpPr>
            <p:cNvPr id="610" name="Google Shape;610;p46"/>
            <p:cNvSpPr/>
            <p:nvPr/>
          </p:nvSpPr>
          <p:spPr>
            <a:xfrm>
              <a:off x="1314798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 rot="5400000">
              <a:off x="2782319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46"/>
          <p:cNvSpPr txBox="1">
            <a:spLocks noGrp="1"/>
          </p:cNvSpPr>
          <p:nvPr>
            <p:ph type="subTitle" idx="1"/>
          </p:nvPr>
        </p:nvSpPr>
        <p:spPr>
          <a:xfrm>
            <a:off x="3335425" y="1916348"/>
            <a:ext cx="2473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Резултат од примена на </a:t>
            </a:r>
            <a:r>
              <a:rPr lang="en-US" b="1" dirty="0" smtClean="0">
                <a:solidFill>
                  <a:schemeClr val="accent5"/>
                </a:solidFill>
              </a:rPr>
              <a:t>Gingham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mk-MK" dirty="0" smtClean="0"/>
              <a:t>филтерот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2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7861;p65"/>
          <p:cNvGrpSpPr/>
          <p:nvPr/>
        </p:nvGrpSpPr>
        <p:grpSpPr>
          <a:xfrm>
            <a:off x="293912" y="1686858"/>
            <a:ext cx="8425288" cy="1910206"/>
            <a:chOff x="1247650" y="2075423"/>
            <a:chExt cx="6648477" cy="1557238"/>
          </a:xfrm>
        </p:grpSpPr>
        <p:sp>
          <p:nvSpPr>
            <p:cNvPr id="4" name="Google Shape;7862;p65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63;p65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64;p65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65;p65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66;p65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67;p65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DCAE5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24;p38"/>
          <p:cNvSpPr/>
          <p:nvPr/>
        </p:nvSpPr>
        <p:spPr>
          <a:xfrm>
            <a:off x="358712" y="135889"/>
            <a:ext cx="626516" cy="566344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5;p38"/>
          <p:cNvSpPr txBox="1">
            <a:spLocks noGrp="1"/>
          </p:cNvSpPr>
          <p:nvPr>
            <p:ph type="title"/>
          </p:nvPr>
        </p:nvSpPr>
        <p:spPr>
          <a:xfrm>
            <a:off x="1555162" y="80766"/>
            <a:ext cx="6033725" cy="693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j-lt"/>
              </a:rPr>
              <a:t>SEPIA </a:t>
            </a:r>
            <a:r>
              <a:rPr lang="mk-MK" sz="2000" dirty="0" smtClean="0">
                <a:latin typeface="+mj-lt"/>
              </a:rPr>
              <a:t>ФИЛТЕР</a:t>
            </a:r>
            <a:endParaRPr sz="2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067" y="157451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DCAE52"/>
              </a:buClr>
              <a:buSzPts val="12000"/>
            </a:pPr>
            <a:r>
              <a:rPr lang="en-US" sz="2800" b="1" dirty="0" smtClean="0">
                <a:solidFill>
                  <a:srgbClr val="DCAE52"/>
                </a:solidFill>
                <a:latin typeface="Abel"/>
                <a:sym typeface="Abel"/>
              </a:rPr>
              <a:t>4</a:t>
            </a:r>
            <a:endParaRPr lang="en-US" sz="2800" b="1" dirty="0">
              <a:solidFill>
                <a:srgbClr val="DCAE52"/>
              </a:solidFill>
              <a:latin typeface="Abel"/>
              <a:sym typeface="Abe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6609" y="2039394"/>
            <a:ext cx="579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DD6B"/>
                </a:solidFill>
              </a:rPr>
              <a:t>RGB</a:t>
            </a:r>
            <a:endParaRPr lang="mk-MK" b="1" dirty="0">
              <a:solidFill>
                <a:srgbClr val="FFDD6B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3289" y="2939240"/>
            <a:ext cx="59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DD6B"/>
                </a:solidFill>
              </a:rPr>
              <a:t>BGR</a:t>
            </a:r>
            <a:endParaRPr lang="mk-MK" b="1" dirty="0">
              <a:solidFill>
                <a:srgbClr val="FFDD6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0403" y="1993227"/>
            <a:ext cx="992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000" b="1" dirty="0">
                <a:solidFill>
                  <a:srgbClr val="FFDD6B"/>
                </a:solidFill>
              </a:rPr>
              <a:t>к</a:t>
            </a:r>
            <a:r>
              <a:rPr lang="mk-MK" sz="1000" b="1" dirty="0" smtClean="0">
                <a:solidFill>
                  <a:srgbClr val="FFDD6B"/>
                </a:solidFill>
              </a:rPr>
              <a:t>онволуција на слики</a:t>
            </a:r>
            <a:endParaRPr lang="mk-MK" sz="1000" b="1" dirty="0">
              <a:solidFill>
                <a:srgbClr val="FFDD6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0920" y="2882839"/>
            <a:ext cx="1095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050" b="1" dirty="0">
                <a:solidFill>
                  <a:srgbClr val="FFDD6B"/>
                </a:solidFill>
              </a:rPr>
              <a:t>о</a:t>
            </a:r>
            <a:r>
              <a:rPr lang="mk-MK" sz="1050" b="1" dirty="0" smtClean="0">
                <a:solidFill>
                  <a:srgbClr val="FFDD6B"/>
                </a:solidFill>
              </a:rPr>
              <a:t>бработка на секој пиксел</a:t>
            </a:r>
            <a:endParaRPr lang="mk-MK" sz="1050" b="1" dirty="0">
              <a:solidFill>
                <a:srgbClr val="FFDD6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9594" y="1994101"/>
            <a:ext cx="1244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sz="1000" b="1" dirty="0" smtClean="0">
                <a:solidFill>
                  <a:srgbClr val="FFDD6B"/>
                </a:solidFill>
              </a:rPr>
              <a:t>имплементиран филтер</a:t>
            </a:r>
            <a:endParaRPr lang="mk-MK" sz="1000" b="1" dirty="0">
              <a:solidFill>
                <a:srgbClr val="FFDD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78" y="1059205"/>
            <a:ext cx="3326987" cy="2256113"/>
          </a:xfrm>
          <a:prstGeom prst="rect">
            <a:avLst/>
          </a:prstGeom>
          <a:ln w="53975" cmpd="dbl">
            <a:solidFill>
              <a:srgbClr val="DCAE52"/>
            </a:solidFill>
            <a:miter lim="800000"/>
          </a:ln>
        </p:spPr>
      </p:pic>
      <p:sp>
        <p:nvSpPr>
          <p:cNvPr id="6" name="TextBox 5"/>
          <p:cNvSpPr txBox="1"/>
          <p:nvPr/>
        </p:nvSpPr>
        <p:spPr>
          <a:xfrm>
            <a:off x="954138" y="3434400"/>
            <a:ext cx="319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dirty="0" smtClean="0">
                <a:solidFill>
                  <a:srgbClr val="DCAE52"/>
                </a:solidFill>
              </a:rPr>
              <a:t>Компоненти на пикселот</a:t>
            </a:r>
            <a:endParaRPr lang="mk-MK" dirty="0">
              <a:solidFill>
                <a:srgbClr val="DCAE52"/>
              </a:solidFill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7365" r="3969" b="8385"/>
          <a:stretch/>
        </p:blipFill>
        <p:spPr bwMode="auto">
          <a:xfrm>
            <a:off x="4975478" y="1059205"/>
            <a:ext cx="3326400" cy="2256113"/>
          </a:xfrm>
          <a:prstGeom prst="rect">
            <a:avLst/>
          </a:prstGeom>
          <a:ln w="53975" cmpd="dbl">
            <a:solidFill>
              <a:srgbClr val="DCAE52"/>
            </a:solidFill>
            <a:miter lim="800000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75479" y="3434400"/>
            <a:ext cx="332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k-MK" dirty="0" smtClean="0">
                <a:solidFill>
                  <a:srgbClr val="DCAE52"/>
                </a:solidFill>
              </a:rPr>
              <a:t>Вредности за обработка на пикселот</a:t>
            </a:r>
            <a:endParaRPr lang="mk-MK" dirty="0">
              <a:solidFill>
                <a:srgbClr val="DCAE5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54746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580</Words>
  <Application>Microsoft Office PowerPoint</Application>
  <PresentationFormat>On-screen Show (16:9)</PresentationFormat>
  <Paragraphs>158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Rubik Medium</vt:lpstr>
      <vt:lpstr>Livvic</vt:lpstr>
      <vt:lpstr>Economica</vt:lpstr>
      <vt:lpstr>Calibri</vt:lpstr>
      <vt:lpstr>Abel</vt:lpstr>
      <vt:lpstr>Lato Light</vt:lpstr>
      <vt:lpstr>Montserrat</vt:lpstr>
      <vt:lpstr>Roboto Condensed Light</vt:lpstr>
      <vt:lpstr>Arial</vt:lpstr>
      <vt:lpstr>Custal Project Proposal by Slidesgo</vt:lpstr>
      <vt:lpstr>ИМПЛЕМЕНТАЦИЈА НА ИНСТАГРАМ ФИЛТРИ</vt:lpstr>
      <vt:lpstr>Содржина:</vt:lpstr>
      <vt:lpstr>ИНТЕРФЕЈС НА ДЕМО АПЛИКАЦИЈАТА</vt:lpstr>
      <vt:lpstr>SHARPEN ФИЛТЕР</vt:lpstr>
      <vt:lpstr>GINGHAM ФИЛТЕР</vt:lpstr>
      <vt:lpstr>04</vt:lpstr>
      <vt:lpstr>PowerPoint Presentation</vt:lpstr>
      <vt:lpstr>SEPIA ФИЛТЕР</vt:lpstr>
      <vt:lpstr>PowerPoint Presentation</vt:lpstr>
      <vt:lpstr>PowerPoint Presentation</vt:lpstr>
      <vt:lpstr>INVERT ФИЛТЕР</vt:lpstr>
      <vt:lpstr>PowerPoint Presentation</vt:lpstr>
      <vt:lpstr>ДЕТЕКЦИЈА НА ОБЈЕКТИ</vt:lpstr>
      <vt:lpstr>OBJECT DETECTION </vt:lpstr>
      <vt:lpstr>КОНЦЕПТ НА ИНТЕГРАЛНА СЛИКА</vt:lpstr>
      <vt:lpstr>ИМПЛЕМЕНТАЦИЈА НА ДЕТЕКЦИЈА ВО PYTHON</vt:lpstr>
      <vt:lpstr>PowerPoint Presentation</vt:lpstr>
      <vt:lpstr>ИМПЛЕМЕНТАЦИЈА</vt:lpstr>
      <vt:lpstr>PowerPoint Presentation</vt:lpstr>
      <vt:lpstr>PowerPoint Presentation</vt:lpstr>
      <vt:lpstr>01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ИМПЛЕМЕНТАЦИЈА НА ИНСТАГРАМ ФИЛТРИ</dc:title>
  <cp:lastModifiedBy>Microsoft account</cp:lastModifiedBy>
  <cp:revision>53</cp:revision>
  <dcterms:modified xsi:type="dcterms:W3CDTF">2022-06-19T12:31:37Z</dcterms:modified>
</cp:coreProperties>
</file>